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9" r:id="rId4"/>
    <p:sldId id="261" r:id="rId5"/>
    <p:sldId id="262" r:id="rId6"/>
    <p:sldId id="258" r:id="rId7"/>
    <p:sldId id="260" r:id="rId8"/>
    <p:sldId id="263" r:id="rId9"/>
    <p:sldId id="264" r:id="rId10"/>
    <p:sldId id="265" r:id="rId11"/>
    <p:sldId id="267" r:id="rId12"/>
    <p:sldId id="266" r:id="rId13"/>
    <p:sldId id="268" r:id="rId14"/>
    <p:sldId id="269" r:id="rId15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97F5B8-2379-41C6-BB1E-4BB105D79317}" type="datetimeFigureOut">
              <a:rPr lang="en-US"/>
              <a:pPr>
                <a:defRPr/>
              </a:pPr>
              <a:t>11/14/2019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F25A2B-3888-4362-A965-AE4779C230AC}" type="slidenum">
              <a:rPr lang="en-US"/>
              <a:pPr>
                <a:defRPr/>
              </a:pPr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6882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77A1743-5CF1-42FE-A3E9-AB28C6DAF027}" type="datetimeFigureOut">
              <a:rPr lang="en-US"/>
              <a:pPr>
                <a:defRPr/>
              </a:pPr>
              <a:t>11/14/2019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E227D4C-16D6-4846-9F45-5B19AD50257C}" type="slidenum">
              <a:rPr lang="en-US"/>
              <a:pPr>
                <a:defRPr/>
              </a:pPr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8684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3CF988-500D-4C5F-A179-4FAB38D28F6E}" type="datetimeFigureOut">
              <a:rPr lang="en-US"/>
              <a:pPr>
                <a:defRPr/>
              </a:pPr>
              <a:t>11/14/2019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DD8D5AE-C40D-4ABD-8C75-11CFB0161117}" type="slidenum">
              <a:rPr lang="en-US"/>
              <a:pPr>
                <a:defRPr/>
              </a:pPr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4378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5" descr="Background_Duo_266.jpg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1C4A024-1433-47E7-8766-1535441F7116}" type="datetimeFigureOut">
              <a:rPr lang="en-US"/>
              <a:pPr>
                <a:defRPr/>
              </a:pPr>
              <a:t>11/14/2019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857697-5713-4C7D-AF03-2EF81D0D1B09}" type="slidenum">
              <a:rPr lang="en-US"/>
              <a:pPr>
                <a:defRPr/>
              </a:pPr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9930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9CF28D5-D0AB-47FA-B5BF-BA91B4A6A730}" type="datetimeFigureOut">
              <a:rPr lang="en-US"/>
              <a:pPr>
                <a:defRPr/>
              </a:pPr>
              <a:t>11/14/2019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94A64C5-2A7B-49E6-B4A5-50BDEB5236EF}" type="slidenum">
              <a:rPr lang="en-US"/>
              <a:pPr>
                <a:defRPr/>
              </a:pPr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9914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7A87F03-1AAD-4CB5-927E-4CF0B42177F6}" type="datetimeFigureOut">
              <a:rPr lang="en-US"/>
              <a:pPr>
                <a:defRPr/>
              </a:pPr>
              <a:t>11/14/2019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69D5B10-84DB-43FF-AF87-A01FFACC8771}" type="slidenum">
              <a:rPr lang="en-US"/>
              <a:pPr>
                <a:defRPr/>
              </a:pPr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2905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B2F96DB-58F1-42DE-956F-1F59060C5256}" type="datetimeFigureOut">
              <a:rPr lang="en-US"/>
              <a:pPr>
                <a:defRPr/>
              </a:pPr>
              <a:t>11/14/2019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569E2E4-267E-40DD-9B36-4FFFEA77FAAA}" type="slidenum">
              <a:rPr lang="en-US"/>
              <a:pPr>
                <a:defRPr/>
              </a:pPr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4853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9DC9EC9-CEDB-4EA2-935C-71108EA909AF}" type="datetimeFigureOut">
              <a:rPr lang="en-US"/>
              <a:pPr>
                <a:defRPr/>
              </a:pPr>
              <a:t>11/14/2019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590425A-6D77-42EB-A076-4043902E23D8}" type="slidenum">
              <a:rPr lang="en-US"/>
              <a:pPr>
                <a:defRPr/>
              </a:pPr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36119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2484FC5-2771-4F5D-A10C-94154CA6660B}" type="datetimeFigureOut">
              <a:rPr lang="en-US"/>
              <a:pPr>
                <a:defRPr/>
              </a:pPr>
              <a:t>11/14/2019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7ED6FF8-6007-445E-8868-F86EC3FD0214}" type="slidenum">
              <a:rPr lang="en-US"/>
              <a:pPr>
                <a:defRPr/>
              </a:pPr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4698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182F394-7C01-4CC7-BBAA-085A9AA0156E}" type="datetimeFigureOut">
              <a:rPr lang="en-US"/>
              <a:pPr>
                <a:defRPr/>
              </a:pPr>
              <a:t>11/14/2019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E669AD2-5FF3-4910-8DF6-C92B7941F82F}" type="slidenum">
              <a:rPr lang="en-US"/>
              <a:pPr>
                <a:defRPr/>
              </a:pPr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73756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6573D90-669C-4F69-86BD-C23C795C601B}" type="datetimeFigureOut">
              <a:rPr lang="en-US"/>
              <a:pPr>
                <a:defRPr/>
              </a:pPr>
              <a:t>11/14/2019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79F3ECB-D3C9-4AFF-8EFD-28603D266D68}" type="slidenum">
              <a:rPr lang="en-US"/>
              <a:pPr>
                <a:defRPr/>
              </a:pPr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6406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10FCA2D-0E75-4009-A6AE-9579EF9B10C8}" type="datetimeFigureOut">
              <a:rPr lang="en-US"/>
              <a:pPr>
                <a:defRPr/>
              </a:pPr>
              <a:t>11/14/2019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B2F849B-B539-40BD-BB45-12AA312A0BE1}" type="slidenum">
              <a:rPr lang="en-US"/>
              <a:pPr>
                <a:defRPr/>
              </a:pPr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7961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6" descr="Background_Duo_266.jpg"/>
          <p:cNvPicPr>
            <a:picLocks noChangeAspect="1"/>
          </p:cNvPicPr>
          <p:nvPr userDrawn="1"/>
        </p:nvPicPr>
        <p:blipFill>
          <a:blip r:embed="rId14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7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8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A1C82713-A4CA-443F-A88B-F6DD7BBF4F13}" type="datetimeFigureOut">
              <a:rPr lang="en-US"/>
              <a:pPr>
                <a:defRPr/>
              </a:pPr>
              <a:t>11/14/2019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D105603F-8BA6-4149-98ED-D56AC17C6D0C}" type="slidenum">
              <a:rPr lang="en-US"/>
              <a:pPr>
                <a:defRPr/>
              </a:pPr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738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6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7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13CBAD9-A92F-4C31-A3A1-56886485AE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3138601"/>
            <a:ext cx="10363200" cy="1470025"/>
          </a:xfrm>
        </p:spPr>
        <p:txBody>
          <a:bodyPr/>
          <a:lstStyle/>
          <a:p>
            <a:r>
              <a:rPr lang="it-IT" dirty="0"/>
              <a:t>ATNA </a:t>
            </a:r>
            <a:r>
              <a:rPr lang="it-IT" dirty="0" err="1"/>
              <a:t>Tooling</a:t>
            </a:r>
            <a:endParaRPr lang="it-IT" dirty="0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DC259886-7B70-4902-8C0F-AF264378C0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83179" y="4431657"/>
            <a:ext cx="8534400" cy="1752600"/>
          </a:xfrm>
        </p:spPr>
        <p:txBody>
          <a:bodyPr/>
          <a:lstStyle/>
          <a:p>
            <a:r>
              <a:rPr lang="it-IT" dirty="0"/>
              <a:t>Gregorio Canal</a:t>
            </a:r>
          </a:p>
        </p:txBody>
      </p:sp>
      <p:pic>
        <p:nvPicPr>
          <p:cNvPr id="4" name="Picture 4" descr="ihe-logo.png">
            <a:extLst>
              <a:ext uri="{FF2B5EF4-FFF2-40B4-BE49-F238E27FC236}">
                <a16:creationId xmlns:a16="http://schemas.microsoft.com/office/drawing/2014/main" id="{472D0711-922F-4A54-8BFD-6D5C5646A6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1273" y="1972697"/>
            <a:ext cx="4429454" cy="1208288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DD9F0731-2240-4B7E-9CCC-3C1050AC62F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58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99"/>
    </mc:Choice>
    <mc:Fallback xmlns="">
      <p:transition spd="slow" advTm="120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3AE991E-19EC-4059-9D6A-931CF9B9F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Future work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D62BE0D-76A6-459F-80D7-36A4AFAAFF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it-IT" dirty="0"/>
              <a:t>First step: </a:t>
            </a:r>
            <a:r>
              <a:rPr lang="it-IT" dirty="0" err="1"/>
              <a:t>don’t</a:t>
            </a:r>
            <a:r>
              <a:rPr lang="it-IT" dirty="0"/>
              <a:t> </a:t>
            </a:r>
            <a:r>
              <a:rPr lang="it-IT" dirty="0" err="1"/>
              <a:t>add</a:t>
            </a:r>
            <a:r>
              <a:rPr lang="it-IT" dirty="0"/>
              <a:t> </a:t>
            </a:r>
            <a:r>
              <a:rPr lang="it-IT" dirty="0" err="1"/>
              <a:t>requirement</a:t>
            </a:r>
            <a:r>
              <a:rPr lang="it-IT" dirty="0"/>
              <a:t> to </a:t>
            </a:r>
            <a:r>
              <a:rPr lang="it-IT" dirty="0" err="1"/>
              <a:t>gazelle</a:t>
            </a:r>
            <a:r>
              <a:rPr lang="it-IT" dirty="0"/>
              <a:t> tools, </a:t>
            </a:r>
            <a:r>
              <a:rPr lang="it-IT" dirty="0" err="1"/>
              <a:t>but</a:t>
            </a:r>
            <a:r>
              <a:rPr lang="it-IT" dirty="0"/>
              <a:t> update TF in </a:t>
            </a:r>
            <a:r>
              <a:rPr lang="it-IT" dirty="0" err="1"/>
              <a:t>order</a:t>
            </a:r>
            <a:r>
              <a:rPr lang="it-IT" dirty="0"/>
              <a:t> to point to GSS </a:t>
            </a:r>
            <a:r>
              <a:rPr lang="it-IT" dirty="0">
                <a:sym typeface="Wingdings" panose="05000000000000000000" pitchFamily="2" charset="2"/>
              </a:rPr>
              <a:t> RMD </a:t>
            </a:r>
            <a:r>
              <a:rPr lang="it-IT" dirty="0" err="1">
                <a:sym typeface="Wingdings" panose="05000000000000000000" pitchFamily="2" charset="2"/>
              </a:rPr>
              <a:t>profile</a:t>
            </a:r>
            <a:r>
              <a:rPr lang="it-IT" dirty="0">
                <a:sym typeface="Wingdings" panose="05000000000000000000" pitchFamily="2" charset="2"/>
              </a:rPr>
              <a:t> </a:t>
            </a:r>
            <a:r>
              <a:rPr lang="it-IT" dirty="0" err="1">
                <a:sym typeface="Wingdings" panose="05000000000000000000" pitchFamily="2" charset="2"/>
              </a:rPr>
              <a:t>taken</a:t>
            </a:r>
            <a:r>
              <a:rPr lang="it-IT" dirty="0">
                <a:sym typeface="Wingdings" panose="05000000000000000000" pitchFamily="2" charset="2"/>
              </a:rPr>
              <a:t> in account</a:t>
            </a:r>
          </a:p>
          <a:p>
            <a:pPr marL="514350" indent="-514350">
              <a:buFont typeface="+mj-lt"/>
              <a:buAutoNum type="arabicPeriod"/>
            </a:pPr>
            <a:r>
              <a:rPr lang="it-IT" dirty="0">
                <a:sym typeface="Wingdings" panose="05000000000000000000" pitchFamily="2" charset="2"/>
              </a:rPr>
              <a:t>Second step: Make an </a:t>
            </a:r>
            <a:r>
              <a:rPr lang="it-IT" dirty="0" err="1">
                <a:sym typeface="Wingdings" panose="05000000000000000000" pitchFamily="2" charset="2"/>
              </a:rPr>
              <a:t>ordered</a:t>
            </a:r>
            <a:r>
              <a:rPr lang="it-IT" dirty="0">
                <a:sym typeface="Wingdings" panose="05000000000000000000" pitchFamily="2" charset="2"/>
              </a:rPr>
              <a:t> list </a:t>
            </a:r>
            <a:r>
              <a:rPr lang="it-IT" dirty="0" err="1">
                <a:sym typeface="Wingdings" panose="05000000000000000000" pitchFamily="2" charset="2"/>
              </a:rPr>
              <a:t>about</a:t>
            </a:r>
            <a:r>
              <a:rPr lang="it-IT" dirty="0">
                <a:sym typeface="Wingdings" panose="05000000000000000000" pitchFamily="2" charset="2"/>
              </a:rPr>
              <a:t> </a:t>
            </a:r>
            <a:r>
              <a:rPr lang="it-IT" dirty="0" err="1">
                <a:sym typeface="Wingdings" panose="05000000000000000000" pitchFamily="2" charset="2"/>
              </a:rPr>
              <a:t>how</a:t>
            </a:r>
            <a:r>
              <a:rPr lang="it-IT" dirty="0">
                <a:sym typeface="Wingdings" panose="05000000000000000000" pitchFamily="2" charset="2"/>
              </a:rPr>
              <a:t> the GSS tool </a:t>
            </a:r>
            <a:r>
              <a:rPr lang="it-IT" dirty="0" err="1">
                <a:sym typeface="Wingdings" panose="05000000000000000000" pitchFamily="2" charset="2"/>
              </a:rPr>
              <a:t>should</a:t>
            </a:r>
            <a:r>
              <a:rPr lang="it-IT" dirty="0">
                <a:sym typeface="Wingdings" panose="05000000000000000000" pitchFamily="2" charset="2"/>
              </a:rPr>
              <a:t> be </a:t>
            </a:r>
            <a:r>
              <a:rPr lang="it-IT" dirty="0" err="1">
                <a:sym typeface="Wingdings" panose="05000000000000000000" pitchFamily="2" charset="2"/>
              </a:rPr>
              <a:t>updated</a:t>
            </a:r>
            <a:r>
              <a:rPr lang="it-IT" dirty="0">
                <a:sym typeface="Wingdings" panose="05000000000000000000" pitchFamily="2" charset="2"/>
              </a:rPr>
              <a:t> (e.g. </a:t>
            </a:r>
            <a:r>
              <a:rPr lang="it-IT" dirty="0" err="1">
                <a:sym typeface="Wingdings" panose="05000000000000000000" pitchFamily="2" charset="2"/>
              </a:rPr>
              <a:t>versioning</a:t>
            </a:r>
            <a:r>
              <a:rPr lang="it-IT" dirty="0">
                <a:sym typeface="Wingdings" panose="05000000000000000000" pitchFamily="2" charset="2"/>
              </a:rPr>
              <a:t>, </a:t>
            </a:r>
            <a:r>
              <a:rPr lang="it-IT" dirty="0" err="1">
                <a:sym typeface="Wingdings" panose="05000000000000000000" pitchFamily="2" charset="2"/>
              </a:rPr>
              <a:t>provide</a:t>
            </a:r>
            <a:r>
              <a:rPr lang="it-IT" dirty="0">
                <a:sym typeface="Wingdings" panose="05000000000000000000" pitchFamily="2" charset="2"/>
              </a:rPr>
              <a:t> </a:t>
            </a:r>
            <a:r>
              <a:rPr lang="it-IT" dirty="0" err="1">
                <a:sym typeface="Wingdings" panose="05000000000000000000" pitchFamily="2" charset="2"/>
              </a:rPr>
              <a:t>examples</a:t>
            </a:r>
            <a:r>
              <a:rPr lang="it-IT" dirty="0">
                <a:sym typeface="Wingdings" panose="05000000000000000000" pitchFamily="2" charset="2"/>
              </a:rPr>
              <a:t>, </a:t>
            </a:r>
            <a:r>
              <a:rPr lang="it-IT" dirty="0" err="1">
                <a:sym typeface="Wingdings" panose="05000000000000000000" pitchFamily="2" charset="2"/>
              </a:rPr>
              <a:t>add</a:t>
            </a:r>
            <a:r>
              <a:rPr lang="it-IT" dirty="0">
                <a:sym typeface="Wingdings" panose="05000000000000000000" pitchFamily="2" charset="2"/>
              </a:rPr>
              <a:t> field for </a:t>
            </a:r>
            <a:r>
              <a:rPr lang="it-IT" dirty="0" err="1">
                <a:sym typeface="Wingdings" panose="05000000000000000000" pitchFamily="2" charset="2"/>
              </a:rPr>
              <a:t>description</a:t>
            </a:r>
            <a:r>
              <a:rPr lang="it-IT" dirty="0">
                <a:sym typeface="Wingdings" panose="05000000000000000000" pitchFamily="2" charset="2"/>
              </a:rPr>
              <a:t>, </a:t>
            </a:r>
            <a:r>
              <a:rPr lang="it-IT" dirty="0" err="1">
                <a:sym typeface="Wingdings" panose="05000000000000000000" pitchFamily="2" charset="2"/>
              </a:rPr>
              <a:t>revision</a:t>
            </a:r>
            <a:r>
              <a:rPr lang="it-IT" dirty="0">
                <a:sym typeface="Wingdings" panose="05000000000000000000" pitchFamily="2" charset="2"/>
              </a:rPr>
              <a:t> </a:t>
            </a:r>
            <a:r>
              <a:rPr lang="it-IT" dirty="0" err="1">
                <a:sym typeface="Wingdings" panose="05000000000000000000" pitchFamily="2" charset="2"/>
              </a:rPr>
              <a:t>submitted</a:t>
            </a:r>
            <a:r>
              <a:rPr lang="it-IT" dirty="0">
                <a:sym typeface="Wingdings" panose="05000000000000000000" pitchFamily="2" charset="2"/>
              </a:rPr>
              <a:t> by </a:t>
            </a:r>
            <a:r>
              <a:rPr lang="it-IT" dirty="0" err="1">
                <a:sym typeface="Wingdings" panose="05000000000000000000" pitchFamily="2" charset="2"/>
              </a:rPr>
              <a:t>jira</a:t>
            </a:r>
            <a:r>
              <a:rPr lang="it-IT" dirty="0">
                <a:sym typeface="Wingdings" panose="05000000000000000000" pitchFamily="2" charset="2"/>
              </a:rPr>
              <a:t>, status like draft or production </a:t>
            </a:r>
            <a:r>
              <a:rPr lang="it-IT" dirty="0" err="1">
                <a:sym typeface="Wingdings" panose="05000000000000000000" pitchFamily="2" charset="2"/>
              </a:rPr>
              <a:t>as</a:t>
            </a:r>
            <a:r>
              <a:rPr lang="it-IT" dirty="0">
                <a:sym typeface="Wingdings" panose="05000000000000000000" pitchFamily="2" charset="2"/>
              </a:rPr>
              <a:t> an alternative a </a:t>
            </a:r>
            <a:r>
              <a:rPr lang="it-IT" dirty="0" err="1">
                <a:sym typeface="Wingdings" panose="05000000000000000000" pitchFamily="2" charset="2"/>
              </a:rPr>
              <a:t>dev</a:t>
            </a:r>
            <a:r>
              <a:rPr lang="it-IT" dirty="0">
                <a:sym typeface="Wingdings" panose="05000000000000000000" pitchFamily="2" charset="2"/>
              </a:rPr>
              <a:t> </a:t>
            </a:r>
            <a:r>
              <a:rPr lang="it-IT" dirty="0" err="1">
                <a:sym typeface="Wingdings" panose="05000000000000000000" pitchFamily="2" charset="2"/>
              </a:rPr>
              <a:t>environment</a:t>
            </a:r>
            <a:r>
              <a:rPr lang="it-IT" dirty="0">
                <a:sym typeface="Wingdings" panose="05000000000000000000" pitchFamily="2" charset="2"/>
              </a:rPr>
              <a:t>, </a:t>
            </a:r>
            <a:r>
              <a:rPr lang="it-IT" dirty="0" err="1">
                <a:sym typeface="Wingdings" panose="05000000000000000000" pitchFamily="2" charset="2"/>
              </a:rPr>
              <a:t>how</a:t>
            </a:r>
            <a:r>
              <a:rPr lang="it-IT" dirty="0">
                <a:sym typeface="Wingdings" panose="05000000000000000000" pitchFamily="2" charset="2"/>
              </a:rPr>
              <a:t> handle future </a:t>
            </a:r>
            <a:r>
              <a:rPr lang="it-IT" dirty="0" err="1">
                <a:sym typeface="Wingdings" panose="05000000000000000000" pitchFamily="2" charset="2"/>
              </a:rPr>
              <a:t>auditEvent</a:t>
            </a:r>
            <a:r>
              <a:rPr lang="it-IT" dirty="0">
                <a:sym typeface="Wingdings" panose="05000000000000000000" pitchFamily="2" charset="2"/>
              </a:rPr>
              <a:t>  </a:t>
            </a:r>
            <a:r>
              <a:rPr lang="it-IT" dirty="0" err="1">
                <a:sym typeface="Wingdings" panose="05000000000000000000" pitchFamily="2" charset="2"/>
              </a:rPr>
              <a:t>messages</a:t>
            </a:r>
            <a:r>
              <a:rPr lang="it-IT" dirty="0">
                <a:sym typeface="Wingdings" panose="05000000000000000000" pitchFamily="2" charset="2"/>
              </a:rPr>
              <a:t>?)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3520426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2FD6BA1-4889-46CF-937E-393C80AF1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Phases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5C33F9D-BF4D-409B-B415-ACCA2F1B7D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PH1:</a:t>
            </a:r>
          </a:p>
          <a:p>
            <a:pPr lvl="1"/>
            <a:r>
              <a:rPr lang="it-IT" dirty="0"/>
              <a:t>ITI </a:t>
            </a:r>
            <a:r>
              <a:rPr lang="it-IT" dirty="0" err="1"/>
              <a:t>experimenting</a:t>
            </a:r>
            <a:r>
              <a:rPr lang="it-IT" dirty="0"/>
              <a:t> with GSS</a:t>
            </a:r>
          </a:p>
          <a:p>
            <a:r>
              <a:rPr lang="it-IT" dirty="0"/>
              <a:t>PH2:</a:t>
            </a:r>
          </a:p>
          <a:p>
            <a:pPr lvl="1"/>
            <a:r>
              <a:rPr lang="it-IT" dirty="0"/>
              <a:t>Involve QRPH and PCC</a:t>
            </a:r>
          </a:p>
          <a:p>
            <a:r>
              <a:rPr lang="it-IT" dirty="0"/>
              <a:t>PH3:</a:t>
            </a:r>
          </a:p>
          <a:p>
            <a:pPr lvl="1"/>
            <a:r>
              <a:rPr lang="it-IT" dirty="0"/>
              <a:t>Go global</a:t>
            </a:r>
          </a:p>
        </p:txBody>
      </p:sp>
    </p:spTree>
    <p:extLst>
      <p:ext uri="{BB962C8B-B14F-4D97-AF65-F5344CB8AC3E}">
        <p14:creationId xmlns:p14="http://schemas.microsoft.com/office/powerpoint/2010/main" val="10905346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CB16F4F-F7AD-480D-AD5D-62A58FA9F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9772"/>
            <a:ext cx="10972800" cy="1143000"/>
          </a:xfrm>
        </p:spPr>
        <p:txBody>
          <a:bodyPr/>
          <a:lstStyle/>
          <a:p>
            <a:r>
              <a:rPr lang="it-IT" dirty="0"/>
              <a:t>Order List (1/3)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A13F91C-0712-45AF-9EB1-6804A5E093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22773"/>
            <a:ext cx="10718307" cy="4714044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it-IT" dirty="0">
                <a:sym typeface="Wingdings" panose="05000000000000000000" pitchFamily="2" charset="2"/>
              </a:rPr>
              <a:t>PH1</a:t>
            </a:r>
          </a:p>
          <a:p>
            <a:pPr marL="914400" lvl="1" indent="-514350">
              <a:buFont typeface="+mj-lt"/>
              <a:buAutoNum type="arabicPeriod"/>
            </a:pPr>
            <a:r>
              <a:rPr lang="it-IT" sz="2400" b="1" dirty="0" err="1">
                <a:solidFill>
                  <a:srgbClr val="FF0000"/>
                </a:solidFill>
                <a:sym typeface="Wingdings" panose="05000000000000000000" pitchFamily="2" charset="2"/>
              </a:rPr>
              <a:t>Add</a:t>
            </a:r>
            <a:r>
              <a:rPr lang="it-IT" sz="2400" b="1" dirty="0">
                <a:solidFill>
                  <a:srgbClr val="FF0000"/>
                </a:solidFill>
                <a:sym typeface="Wingdings" panose="05000000000000000000" pitchFamily="2" charset="2"/>
              </a:rPr>
              <a:t> field for </a:t>
            </a:r>
            <a:r>
              <a:rPr lang="it-IT" sz="2400" b="1" dirty="0" err="1">
                <a:solidFill>
                  <a:srgbClr val="FF0000"/>
                </a:solidFill>
                <a:sym typeface="Wingdings" panose="05000000000000000000" pitchFamily="2" charset="2"/>
              </a:rPr>
              <a:t>descriptive</a:t>
            </a:r>
            <a:r>
              <a:rPr lang="it-IT" sz="2400" b="1" dirty="0">
                <a:solidFill>
                  <a:srgbClr val="FF0000"/>
                </a:solidFill>
                <a:sym typeface="Wingdings" panose="05000000000000000000" pitchFamily="2" charset="2"/>
              </a:rPr>
              <a:t> </a:t>
            </a:r>
            <a:r>
              <a:rPr lang="it-IT" sz="2400" b="1" dirty="0" err="1">
                <a:solidFill>
                  <a:srgbClr val="FF0000"/>
                </a:solidFill>
                <a:sym typeface="Wingdings" panose="05000000000000000000" pitchFamily="2" charset="2"/>
              </a:rPr>
              <a:t>constraints</a:t>
            </a:r>
            <a:r>
              <a:rPr lang="it-IT" sz="2400" b="1" dirty="0">
                <a:solidFill>
                  <a:srgbClr val="FF0000"/>
                </a:solidFill>
                <a:sym typeface="Wingdings" panose="05000000000000000000" pitchFamily="2" charset="2"/>
              </a:rPr>
              <a:t> (</a:t>
            </a:r>
            <a:r>
              <a:rPr lang="it-IT" sz="2400" b="1" dirty="0" err="1">
                <a:solidFill>
                  <a:srgbClr val="FF0000"/>
                </a:solidFill>
                <a:sym typeface="Wingdings" panose="05000000000000000000" pitchFamily="2" charset="2"/>
              </a:rPr>
              <a:t>huge</a:t>
            </a:r>
            <a:r>
              <a:rPr lang="it-IT" sz="2400" b="1" dirty="0">
                <a:solidFill>
                  <a:srgbClr val="FF0000"/>
                </a:solidFill>
                <a:sym typeface="Wingdings" panose="05000000000000000000" pitchFamily="2" charset="2"/>
              </a:rPr>
              <a:t> </a:t>
            </a:r>
            <a:r>
              <a:rPr lang="it-IT" sz="2400" b="1" dirty="0" err="1">
                <a:solidFill>
                  <a:srgbClr val="FF0000"/>
                </a:solidFill>
                <a:sym typeface="Wingdings" panose="05000000000000000000" pitchFamily="2" charset="2"/>
              </a:rPr>
              <a:t>enough</a:t>
            </a:r>
            <a:r>
              <a:rPr lang="it-IT" sz="2400" b="1" dirty="0">
                <a:solidFill>
                  <a:srgbClr val="FF0000"/>
                </a:solidFill>
                <a:sym typeface="Wingdings" panose="05000000000000000000" pitchFamily="2" charset="2"/>
              </a:rPr>
              <a:t> to </a:t>
            </a:r>
            <a:r>
              <a:rPr lang="it-IT" sz="2400" b="1" dirty="0" err="1">
                <a:solidFill>
                  <a:srgbClr val="FF0000"/>
                </a:solidFill>
                <a:sym typeface="Wingdings" panose="05000000000000000000" pitchFamily="2" charset="2"/>
              </a:rPr>
              <a:t>hold</a:t>
            </a:r>
            <a:r>
              <a:rPr lang="it-IT" sz="2400" b="1" dirty="0">
                <a:solidFill>
                  <a:srgbClr val="FF0000"/>
                </a:solidFill>
                <a:sym typeface="Wingdings" panose="05000000000000000000" pitchFamily="2" charset="2"/>
              </a:rPr>
              <a:t> long text) </a:t>
            </a:r>
          </a:p>
          <a:p>
            <a:pPr marL="914400" lvl="1" indent="-514350">
              <a:buFont typeface="+mj-lt"/>
              <a:buAutoNum type="arabicPeriod"/>
            </a:pPr>
            <a:r>
              <a:rPr lang="it-IT" sz="2400" dirty="0">
                <a:sym typeface="Wingdings" panose="05000000000000000000" pitchFamily="2" charset="2"/>
              </a:rPr>
              <a:t>Naming convention for ITI to </a:t>
            </a:r>
            <a:r>
              <a:rPr lang="it-IT" sz="2400" dirty="0" err="1">
                <a:sym typeface="Wingdings" panose="05000000000000000000" pitchFamily="2" charset="2"/>
              </a:rPr>
              <a:t>experiment</a:t>
            </a:r>
            <a:r>
              <a:rPr lang="it-IT" sz="2400" dirty="0">
                <a:sym typeface="Wingdings" panose="05000000000000000000" pitchFamily="2" charset="2"/>
              </a:rPr>
              <a:t> with tools</a:t>
            </a:r>
          </a:p>
          <a:p>
            <a:pPr marL="914400" lvl="1" indent="-514350">
              <a:buFont typeface="+mj-lt"/>
              <a:buAutoNum type="arabicPeriod"/>
            </a:pPr>
            <a:r>
              <a:rPr lang="it-IT" sz="2400" dirty="0">
                <a:sym typeface="Wingdings" panose="05000000000000000000" pitchFamily="2" charset="2"/>
              </a:rPr>
              <a:t>Using CP </a:t>
            </a:r>
            <a:r>
              <a:rPr lang="it-IT" sz="2400" dirty="0" err="1">
                <a:sym typeface="Wingdings" panose="05000000000000000000" pitchFamily="2" charset="2"/>
              </a:rPr>
              <a:t>process</a:t>
            </a:r>
            <a:r>
              <a:rPr lang="it-IT" sz="2400" dirty="0">
                <a:sym typeface="Wingdings" panose="05000000000000000000" pitchFamily="2" charset="2"/>
              </a:rPr>
              <a:t> with </a:t>
            </a:r>
            <a:r>
              <a:rPr lang="it-IT" sz="2400" dirty="0" err="1">
                <a:sym typeface="Wingdings" panose="05000000000000000000" pitchFamily="2" charset="2"/>
              </a:rPr>
              <a:t>results</a:t>
            </a:r>
            <a:r>
              <a:rPr lang="it-IT" sz="2400" dirty="0">
                <a:sym typeface="Wingdings" panose="05000000000000000000" pitchFamily="2" charset="2"/>
              </a:rPr>
              <a:t> </a:t>
            </a:r>
            <a:r>
              <a:rPr lang="it-IT" sz="2400" dirty="0" err="1">
                <a:sym typeface="Wingdings" panose="05000000000000000000" pitchFamily="2" charset="2"/>
              </a:rPr>
              <a:t>recorded</a:t>
            </a:r>
            <a:r>
              <a:rPr lang="it-IT" sz="2400" dirty="0">
                <a:sym typeface="Wingdings" panose="05000000000000000000" pitchFamily="2" charset="2"/>
              </a:rPr>
              <a:t> in </a:t>
            </a:r>
            <a:r>
              <a:rPr lang="it-IT" sz="2400" dirty="0" err="1">
                <a:sym typeface="Wingdings" panose="05000000000000000000" pitchFamily="2" charset="2"/>
              </a:rPr>
              <a:t>jira</a:t>
            </a:r>
            <a:r>
              <a:rPr lang="it-IT" sz="2400" dirty="0">
                <a:sym typeface="Wingdings" panose="05000000000000000000" pitchFamily="2" charset="2"/>
              </a:rPr>
              <a:t> for </a:t>
            </a:r>
            <a:r>
              <a:rPr lang="it-IT" sz="2400" dirty="0" err="1">
                <a:sym typeface="Wingdings" panose="05000000000000000000" pitchFamily="2" charset="2"/>
              </a:rPr>
              <a:t>changes</a:t>
            </a:r>
            <a:endParaRPr lang="it-IT" sz="2400" dirty="0">
              <a:sym typeface="Wingdings" panose="05000000000000000000" pitchFamily="2" charset="2"/>
            </a:endParaRPr>
          </a:p>
          <a:p>
            <a:pPr marL="914400" lvl="1" indent="-514350">
              <a:buFont typeface="+mj-lt"/>
              <a:buAutoNum type="arabicPeriod"/>
            </a:pPr>
            <a:r>
              <a:rPr lang="it-IT" sz="2400" dirty="0" err="1">
                <a:sym typeface="Wingdings" panose="05000000000000000000" pitchFamily="2" charset="2"/>
              </a:rPr>
              <a:t>Give</a:t>
            </a:r>
            <a:r>
              <a:rPr lang="it-IT" sz="2400" dirty="0">
                <a:sym typeface="Wingdings" panose="05000000000000000000" pitchFamily="2" charset="2"/>
              </a:rPr>
              <a:t> admin </a:t>
            </a:r>
            <a:r>
              <a:rPr lang="it-IT" sz="2400" dirty="0" err="1">
                <a:sym typeface="Wingdings" panose="05000000000000000000" pitchFamily="2" charset="2"/>
              </a:rPr>
              <a:t>permission</a:t>
            </a:r>
            <a:r>
              <a:rPr lang="it-IT" sz="2400" dirty="0">
                <a:sym typeface="Wingdings" panose="05000000000000000000" pitchFamily="2" charset="2"/>
              </a:rPr>
              <a:t> to </a:t>
            </a:r>
            <a:r>
              <a:rPr lang="it-IT" sz="2400" dirty="0" err="1">
                <a:sym typeface="Wingdings" panose="05000000000000000000" pitchFamily="2" charset="2"/>
              </a:rPr>
              <a:t>trusted</a:t>
            </a:r>
            <a:r>
              <a:rPr lang="it-IT" sz="2400" dirty="0">
                <a:sym typeface="Wingdings" panose="05000000000000000000" pitchFamily="2" charset="2"/>
              </a:rPr>
              <a:t> editors</a:t>
            </a:r>
          </a:p>
          <a:p>
            <a:pPr marL="914400" lvl="1" indent="-514350">
              <a:buFont typeface="+mj-lt"/>
              <a:buAutoNum type="arabicPeriod"/>
            </a:pPr>
            <a:r>
              <a:rPr lang="it-IT" sz="2400" dirty="0">
                <a:sym typeface="Wingdings" panose="05000000000000000000" pitchFamily="2" charset="2"/>
              </a:rPr>
              <a:t>«How to» </a:t>
            </a:r>
            <a:r>
              <a:rPr lang="it-IT" sz="2400" dirty="0" err="1">
                <a:sym typeface="Wingdings" panose="05000000000000000000" pitchFamily="2" charset="2"/>
              </a:rPr>
              <a:t>guideline</a:t>
            </a:r>
            <a:r>
              <a:rPr lang="it-IT" sz="2400" dirty="0">
                <a:sym typeface="Wingdings" panose="05000000000000000000" pitchFamily="2" charset="2"/>
              </a:rPr>
              <a:t> for future </a:t>
            </a:r>
            <a:r>
              <a:rPr lang="it-IT" sz="2400" dirty="0" err="1">
                <a:sym typeface="Wingdings" panose="05000000000000000000" pitchFamily="2" charset="2"/>
              </a:rPr>
              <a:t>phases</a:t>
            </a:r>
            <a:endParaRPr lang="it-IT" sz="2400" dirty="0">
              <a:sym typeface="Wingdings" panose="05000000000000000000" pitchFamily="2" charset="2"/>
            </a:endParaRPr>
          </a:p>
          <a:p>
            <a:pPr marL="914400" lvl="1" indent="-514350">
              <a:buFont typeface="+mj-lt"/>
              <a:buAutoNum type="arabicPeriod"/>
            </a:pPr>
            <a:r>
              <a:rPr lang="it-IT" sz="2400" dirty="0" err="1">
                <a:sym typeface="Wingdings" panose="05000000000000000000" pitchFamily="2" charset="2"/>
              </a:rPr>
              <a:t>Outreach</a:t>
            </a:r>
            <a:r>
              <a:rPr lang="it-IT" sz="2400" dirty="0">
                <a:sym typeface="Wingdings" panose="05000000000000000000" pitchFamily="2" charset="2"/>
              </a:rPr>
              <a:t> to ITI community </a:t>
            </a:r>
            <a:r>
              <a:rPr lang="it-IT" sz="2400" dirty="0" err="1">
                <a:sym typeface="Wingdings" panose="05000000000000000000" pitchFamily="2" charset="2"/>
              </a:rPr>
              <a:t>explaining</a:t>
            </a:r>
            <a:r>
              <a:rPr lang="it-IT" sz="2400" dirty="0">
                <a:sym typeface="Wingdings" panose="05000000000000000000" pitchFamily="2" charset="2"/>
              </a:rPr>
              <a:t> </a:t>
            </a:r>
            <a:r>
              <a:rPr lang="it-IT" sz="2400" dirty="0" err="1">
                <a:sym typeface="Wingdings" panose="05000000000000000000" pitchFamily="2" charset="2"/>
              </a:rPr>
              <a:t>this</a:t>
            </a:r>
            <a:r>
              <a:rPr lang="it-IT" sz="2400" dirty="0">
                <a:sym typeface="Wingdings" panose="05000000000000000000" pitchFamily="2" charset="2"/>
              </a:rPr>
              <a:t> </a:t>
            </a:r>
            <a:r>
              <a:rPr lang="it-IT" sz="2400" dirty="0" err="1">
                <a:sym typeface="Wingdings" panose="05000000000000000000" pitchFamily="2" charset="2"/>
              </a:rPr>
              <a:t>change</a:t>
            </a:r>
            <a:endParaRPr lang="it-IT" sz="2400" dirty="0">
              <a:sym typeface="Wingdings" panose="05000000000000000000" pitchFamily="2" charset="2"/>
            </a:endParaRPr>
          </a:p>
          <a:p>
            <a:pPr marL="914400" lvl="1" indent="-514350">
              <a:buFont typeface="+mj-lt"/>
              <a:buAutoNum type="arabicPeriod"/>
            </a:pPr>
            <a:r>
              <a:rPr lang="it-IT" sz="2400" dirty="0">
                <a:sym typeface="Wingdings" panose="05000000000000000000" pitchFamily="2" charset="2"/>
              </a:rPr>
              <a:t>At </a:t>
            </a:r>
            <a:r>
              <a:rPr lang="it-IT" sz="2400" dirty="0" err="1">
                <a:sym typeface="Wingdings" panose="05000000000000000000" pitchFamily="2" charset="2"/>
              </a:rPr>
              <a:t>least</a:t>
            </a:r>
            <a:r>
              <a:rPr lang="it-IT" sz="2400" dirty="0">
                <a:sym typeface="Wingdings" panose="05000000000000000000" pitchFamily="2" charset="2"/>
              </a:rPr>
              <a:t> one PC </a:t>
            </a:r>
            <a:r>
              <a:rPr lang="it-IT" sz="2400" dirty="0" err="1">
                <a:sym typeface="Wingdings" panose="05000000000000000000" pitchFamily="2" charset="2"/>
              </a:rPr>
              <a:t>before</a:t>
            </a:r>
            <a:r>
              <a:rPr lang="it-IT" sz="2400" dirty="0">
                <a:sym typeface="Wingdings" panose="05000000000000000000" pitchFamily="2" charset="2"/>
              </a:rPr>
              <a:t> </a:t>
            </a:r>
            <a:r>
              <a:rPr lang="it-IT" sz="2400" dirty="0" err="1">
                <a:sym typeface="Wingdings" panose="05000000000000000000" pitchFamily="2" charset="2"/>
              </a:rPr>
              <a:t>moving</a:t>
            </a:r>
            <a:r>
              <a:rPr lang="it-IT" sz="2400" dirty="0">
                <a:sym typeface="Wingdings" panose="05000000000000000000" pitchFamily="2" charset="2"/>
              </a:rPr>
              <a:t> to PH2</a:t>
            </a:r>
          </a:p>
          <a:p>
            <a:pPr marL="514350" indent="-514350">
              <a:buFont typeface="+mj-lt"/>
              <a:buAutoNum type="arabicPeriod"/>
            </a:pPr>
            <a:endParaRPr lang="it-IT" sz="1800" dirty="0">
              <a:sym typeface="Wingdings" panose="05000000000000000000" pitchFamily="2" charset="2"/>
            </a:endParaRPr>
          </a:p>
          <a:p>
            <a:endParaRPr lang="it-IT" sz="1800" dirty="0"/>
          </a:p>
        </p:txBody>
      </p:sp>
    </p:spTree>
    <p:extLst>
      <p:ext uri="{BB962C8B-B14F-4D97-AF65-F5344CB8AC3E}">
        <p14:creationId xmlns:p14="http://schemas.microsoft.com/office/powerpoint/2010/main" val="22836364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B85BC0-B315-481D-A0BC-53E6738A9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Order List (2/3)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2139574-65F0-440F-86DC-5B9D466AE3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it-IT" dirty="0">
                <a:sym typeface="Wingdings" panose="05000000000000000000" pitchFamily="2" charset="2"/>
              </a:rPr>
              <a:t>PH2</a:t>
            </a:r>
          </a:p>
          <a:p>
            <a:pPr marL="914400" lvl="1" indent="-514350">
              <a:buFont typeface="+mj-lt"/>
              <a:buAutoNum type="arabicPeriod"/>
            </a:pPr>
            <a:r>
              <a:rPr lang="it-IT" sz="2400" b="1" dirty="0" err="1">
                <a:solidFill>
                  <a:srgbClr val="FF0000"/>
                </a:solidFill>
                <a:sym typeface="Wingdings" panose="05000000000000000000" pitchFamily="2" charset="2"/>
              </a:rPr>
              <a:t>Role</a:t>
            </a:r>
            <a:r>
              <a:rPr lang="it-IT" sz="2400" b="1" dirty="0">
                <a:solidFill>
                  <a:srgbClr val="FF0000"/>
                </a:solidFill>
                <a:sym typeface="Wingdings" panose="05000000000000000000" pitchFamily="2" charset="2"/>
              </a:rPr>
              <a:t> feature for </a:t>
            </a:r>
            <a:r>
              <a:rPr lang="it-IT" sz="2400" b="1" dirty="0" err="1">
                <a:solidFill>
                  <a:srgbClr val="FF0000"/>
                </a:solidFill>
                <a:sym typeface="Wingdings" panose="05000000000000000000" pitchFamily="2" charset="2"/>
              </a:rPr>
              <a:t>generic</a:t>
            </a:r>
            <a:r>
              <a:rPr lang="it-IT" sz="2400" b="1" dirty="0">
                <a:solidFill>
                  <a:srgbClr val="FF0000"/>
                </a:solidFill>
                <a:sym typeface="Wingdings" panose="05000000000000000000" pitchFamily="2" charset="2"/>
              </a:rPr>
              <a:t> editing of audit </a:t>
            </a:r>
            <a:r>
              <a:rPr lang="it-IT" sz="2400" b="1" dirty="0" err="1">
                <a:solidFill>
                  <a:srgbClr val="FF0000"/>
                </a:solidFill>
                <a:sym typeface="Wingdings" panose="05000000000000000000" pitchFamily="2" charset="2"/>
              </a:rPr>
              <a:t>structure</a:t>
            </a:r>
            <a:endParaRPr lang="it-IT" sz="2400" b="1" dirty="0">
              <a:solidFill>
                <a:srgbClr val="FF0000"/>
              </a:solidFill>
              <a:sym typeface="Wingdings" panose="05000000000000000000" pitchFamily="2" charset="2"/>
            </a:endParaRPr>
          </a:p>
          <a:p>
            <a:pPr marL="914400" lvl="1" indent="-514350">
              <a:buFont typeface="+mj-lt"/>
              <a:buAutoNum type="arabicPeriod"/>
            </a:pPr>
            <a:r>
              <a:rPr lang="it-IT" sz="2400" b="1" dirty="0" err="1">
                <a:solidFill>
                  <a:srgbClr val="FF0000"/>
                </a:solidFill>
                <a:sym typeface="Wingdings" panose="05000000000000000000" pitchFamily="2" charset="2"/>
              </a:rPr>
              <a:t>Add</a:t>
            </a:r>
            <a:r>
              <a:rPr lang="it-IT" sz="2400" b="1" dirty="0">
                <a:solidFill>
                  <a:srgbClr val="FF0000"/>
                </a:solidFill>
                <a:sym typeface="Wingdings" panose="05000000000000000000" pitchFamily="2" charset="2"/>
              </a:rPr>
              <a:t> a «tag» to </a:t>
            </a:r>
            <a:r>
              <a:rPr lang="it-IT" sz="2400" b="1" dirty="0" err="1">
                <a:solidFill>
                  <a:srgbClr val="FF0000"/>
                </a:solidFill>
                <a:sym typeface="Wingdings" panose="05000000000000000000" pitchFamily="2" charset="2"/>
              </a:rPr>
              <a:t>say</a:t>
            </a:r>
            <a:r>
              <a:rPr lang="it-IT" sz="2400" b="1" dirty="0">
                <a:solidFill>
                  <a:srgbClr val="FF0000"/>
                </a:solidFill>
                <a:sym typeface="Wingdings" panose="05000000000000000000" pitchFamily="2" charset="2"/>
              </a:rPr>
              <a:t> </a:t>
            </a:r>
            <a:r>
              <a:rPr lang="it-IT" sz="2400" b="1" dirty="0" err="1">
                <a:solidFill>
                  <a:srgbClr val="FF0000"/>
                </a:solidFill>
                <a:sym typeface="Wingdings" panose="05000000000000000000" pitchFamily="2" charset="2"/>
              </a:rPr>
              <a:t>this</a:t>
            </a:r>
            <a:r>
              <a:rPr lang="it-IT" sz="2400" b="1" dirty="0">
                <a:solidFill>
                  <a:srgbClr val="FF0000"/>
                </a:solidFill>
                <a:sym typeface="Wingdings" panose="05000000000000000000" pitchFamily="2" charset="2"/>
              </a:rPr>
              <a:t> </a:t>
            </a:r>
            <a:r>
              <a:rPr lang="it-IT" sz="2400" b="1" dirty="0" err="1">
                <a:solidFill>
                  <a:srgbClr val="FF0000"/>
                </a:solidFill>
                <a:sym typeface="Wingdings" panose="05000000000000000000" pitchFamily="2" charset="2"/>
              </a:rPr>
              <a:t>is</a:t>
            </a:r>
            <a:r>
              <a:rPr lang="it-IT" sz="2400" b="1" dirty="0">
                <a:solidFill>
                  <a:srgbClr val="FF0000"/>
                </a:solidFill>
                <a:sym typeface="Wingdings" panose="05000000000000000000" pitchFamily="2" charset="2"/>
              </a:rPr>
              <a:t> </a:t>
            </a:r>
            <a:r>
              <a:rPr lang="it-IT" sz="2400" b="1" dirty="0" err="1">
                <a:solidFill>
                  <a:srgbClr val="FF0000"/>
                </a:solidFill>
                <a:sym typeface="Wingdings" panose="05000000000000000000" pitchFamily="2" charset="2"/>
              </a:rPr>
              <a:t>defined</a:t>
            </a:r>
            <a:r>
              <a:rPr lang="it-IT" sz="2400" b="1" dirty="0">
                <a:solidFill>
                  <a:srgbClr val="FF0000"/>
                </a:solidFill>
                <a:sym typeface="Wingdings" panose="05000000000000000000" pitchFamily="2" charset="2"/>
              </a:rPr>
              <a:t> (&amp; can be </a:t>
            </a:r>
            <a:r>
              <a:rPr lang="it-IT" sz="2400" b="1" dirty="0" err="1">
                <a:solidFill>
                  <a:srgbClr val="FF0000"/>
                </a:solidFill>
                <a:sym typeface="Wingdings" panose="05000000000000000000" pitchFamily="2" charset="2"/>
              </a:rPr>
              <a:t>updated</a:t>
            </a:r>
            <a:r>
              <a:rPr lang="it-IT" sz="2400" b="1" dirty="0">
                <a:solidFill>
                  <a:srgbClr val="FF0000"/>
                </a:solidFill>
                <a:sym typeface="Wingdings" panose="05000000000000000000" pitchFamily="2" charset="2"/>
              </a:rPr>
              <a:t> </a:t>
            </a:r>
            <a:r>
              <a:rPr lang="it-IT" sz="2400" b="1" dirty="0" err="1">
                <a:solidFill>
                  <a:srgbClr val="FF0000"/>
                </a:solidFill>
                <a:sym typeface="Wingdings" panose="05000000000000000000" pitchFamily="2" charset="2"/>
              </a:rPr>
              <a:t>only</a:t>
            </a:r>
            <a:r>
              <a:rPr lang="it-IT" sz="2400" b="1" dirty="0">
                <a:solidFill>
                  <a:srgbClr val="FF0000"/>
                </a:solidFill>
                <a:sym typeface="Wingdings" panose="05000000000000000000" pitchFamily="2" charset="2"/>
              </a:rPr>
              <a:t> ) by IHE and </a:t>
            </a:r>
            <a:r>
              <a:rPr lang="it-IT" sz="2400" b="1" dirty="0" err="1">
                <a:solidFill>
                  <a:srgbClr val="FF0000"/>
                </a:solidFill>
                <a:sym typeface="Wingdings" panose="05000000000000000000" pitchFamily="2" charset="2"/>
              </a:rPr>
              <a:t>currently</a:t>
            </a:r>
            <a:r>
              <a:rPr lang="it-IT" sz="2400" b="1" dirty="0">
                <a:solidFill>
                  <a:srgbClr val="FF0000"/>
                </a:solidFill>
                <a:sym typeface="Wingdings" panose="05000000000000000000" pitchFamily="2" charset="2"/>
              </a:rPr>
              <a:t>  </a:t>
            </a:r>
            <a:r>
              <a:rPr lang="it-IT" sz="2400" b="1" dirty="0" err="1">
                <a:solidFill>
                  <a:srgbClr val="FF0000"/>
                </a:solidFill>
                <a:sym typeface="Wingdings" panose="05000000000000000000" pitchFamily="2" charset="2"/>
              </a:rPr>
              <a:t>referenced</a:t>
            </a:r>
            <a:r>
              <a:rPr lang="it-IT" sz="2400" b="1" dirty="0">
                <a:solidFill>
                  <a:srgbClr val="FF0000"/>
                </a:solidFill>
                <a:sym typeface="Wingdings" panose="05000000000000000000" pitchFamily="2" charset="2"/>
              </a:rPr>
              <a:t> by TF.</a:t>
            </a:r>
          </a:p>
          <a:p>
            <a:pPr marL="914400" lvl="1" indent="-514350">
              <a:buFont typeface="+mj-lt"/>
              <a:buAutoNum type="arabicPeriod"/>
            </a:pPr>
            <a:r>
              <a:rPr lang="it-IT" sz="2400" dirty="0" err="1">
                <a:sym typeface="Wingdings" panose="05000000000000000000" pitchFamily="2" charset="2"/>
              </a:rPr>
              <a:t>Outreach</a:t>
            </a:r>
            <a:r>
              <a:rPr lang="it-IT" sz="2400" dirty="0">
                <a:sym typeface="Wingdings" panose="05000000000000000000" pitchFamily="2" charset="2"/>
              </a:rPr>
              <a:t> to QRPH/PCC community </a:t>
            </a:r>
            <a:r>
              <a:rPr lang="it-IT" sz="2400" dirty="0" err="1">
                <a:sym typeface="Wingdings" panose="05000000000000000000" pitchFamily="2" charset="2"/>
              </a:rPr>
              <a:t>explaining</a:t>
            </a:r>
            <a:r>
              <a:rPr lang="it-IT" sz="2400" dirty="0">
                <a:sym typeface="Wingdings" panose="05000000000000000000" pitchFamily="2" charset="2"/>
              </a:rPr>
              <a:t> </a:t>
            </a:r>
            <a:r>
              <a:rPr lang="it-IT" sz="2400" dirty="0" err="1">
                <a:sym typeface="Wingdings" panose="05000000000000000000" pitchFamily="2" charset="2"/>
              </a:rPr>
              <a:t>this</a:t>
            </a:r>
            <a:r>
              <a:rPr lang="it-IT" sz="2400" dirty="0">
                <a:sym typeface="Wingdings" panose="05000000000000000000" pitchFamily="2" charset="2"/>
              </a:rPr>
              <a:t> </a:t>
            </a:r>
            <a:r>
              <a:rPr lang="it-IT" sz="2400" dirty="0" err="1">
                <a:sym typeface="Wingdings" panose="05000000000000000000" pitchFamily="2" charset="2"/>
              </a:rPr>
              <a:t>change</a:t>
            </a:r>
            <a:endParaRPr lang="it-IT" sz="2400" dirty="0">
              <a:sym typeface="Wingdings" panose="05000000000000000000" pitchFamily="2" charset="2"/>
            </a:endParaRPr>
          </a:p>
          <a:p>
            <a:pPr marL="914400" lvl="1" indent="-514350">
              <a:buFont typeface="+mj-lt"/>
              <a:buAutoNum type="arabicPeriod"/>
            </a:pPr>
            <a:r>
              <a:rPr lang="it-IT" sz="2400" dirty="0">
                <a:sym typeface="Wingdings" panose="05000000000000000000" pitchFamily="2" charset="2"/>
              </a:rPr>
              <a:t>At </a:t>
            </a:r>
            <a:r>
              <a:rPr lang="it-IT" sz="2400" dirty="0" err="1">
                <a:sym typeface="Wingdings" panose="05000000000000000000" pitchFamily="2" charset="2"/>
              </a:rPr>
              <a:t>least</a:t>
            </a:r>
            <a:r>
              <a:rPr lang="it-IT" sz="2400" dirty="0">
                <a:sym typeface="Wingdings" panose="05000000000000000000" pitchFamily="2" charset="2"/>
              </a:rPr>
              <a:t> one PC </a:t>
            </a:r>
            <a:r>
              <a:rPr lang="it-IT" sz="2400" dirty="0" err="1">
                <a:sym typeface="Wingdings" panose="05000000000000000000" pitchFamily="2" charset="2"/>
              </a:rPr>
              <a:t>before</a:t>
            </a:r>
            <a:r>
              <a:rPr lang="it-IT" sz="2400" dirty="0">
                <a:sym typeface="Wingdings" panose="05000000000000000000" pitchFamily="2" charset="2"/>
              </a:rPr>
              <a:t> </a:t>
            </a:r>
            <a:r>
              <a:rPr lang="it-IT" sz="2400" dirty="0" err="1">
                <a:sym typeface="Wingdings" panose="05000000000000000000" pitchFamily="2" charset="2"/>
              </a:rPr>
              <a:t>moving</a:t>
            </a:r>
            <a:r>
              <a:rPr lang="it-IT" sz="2400" dirty="0">
                <a:sym typeface="Wingdings" panose="05000000000000000000" pitchFamily="2" charset="2"/>
              </a:rPr>
              <a:t> to PH3</a:t>
            </a:r>
            <a:endParaRPr lang="it-IT" sz="2400" b="1" dirty="0">
              <a:solidFill>
                <a:srgbClr val="FF0000"/>
              </a:solidFill>
              <a:sym typeface="Wingdings" panose="05000000000000000000" pitchFamily="2" charset="2"/>
            </a:endParaRP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4387795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215FC3C-FCE5-4B5F-B87C-D76EBC300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Order List (3/3)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B10FD30-CDAF-49F9-8569-D81A682146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it-IT" sz="2800" dirty="0">
                <a:sym typeface="Wingdings" panose="05000000000000000000" pitchFamily="2" charset="2"/>
              </a:rPr>
              <a:t>PH3</a:t>
            </a:r>
          </a:p>
          <a:p>
            <a:pPr marL="914400" lvl="1" indent="-514350">
              <a:buFont typeface="+mj-lt"/>
              <a:buAutoNum type="arabicPeriod"/>
            </a:pPr>
            <a:r>
              <a:rPr lang="it-IT" sz="2000" b="1" dirty="0" err="1">
                <a:solidFill>
                  <a:srgbClr val="FF0000"/>
                </a:solidFill>
                <a:sym typeface="Wingdings" panose="05000000000000000000" pitchFamily="2" charset="2"/>
              </a:rPr>
              <a:t>Role</a:t>
            </a:r>
            <a:r>
              <a:rPr lang="it-IT" sz="2000" b="1" dirty="0">
                <a:solidFill>
                  <a:srgbClr val="FF0000"/>
                </a:solidFill>
                <a:sym typeface="Wingdings" panose="05000000000000000000" pitchFamily="2" charset="2"/>
              </a:rPr>
              <a:t> </a:t>
            </a:r>
            <a:r>
              <a:rPr lang="it-IT" sz="2000" b="1" dirty="0" err="1">
                <a:solidFill>
                  <a:srgbClr val="FF0000"/>
                </a:solidFill>
                <a:sym typeface="Wingdings" panose="05000000000000000000" pitchFamily="2" charset="2"/>
              </a:rPr>
              <a:t>that</a:t>
            </a:r>
            <a:r>
              <a:rPr lang="it-IT" sz="2000" b="1" dirty="0">
                <a:solidFill>
                  <a:srgbClr val="FF0000"/>
                </a:solidFill>
                <a:sym typeface="Wingdings" panose="05000000000000000000" pitchFamily="2" charset="2"/>
              </a:rPr>
              <a:t> </a:t>
            </a:r>
            <a:r>
              <a:rPr lang="it-IT" sz="2000" b="1" dirty="0" err="1">
                <a:solidFill>
                  <a:srgbClr val="FF0000"/>
                </a:solidFill>
                <a:sym typeface="Wingdings" panose="05000000000000000000" pitchFamily="2" charset="2"/>
              </a:rPr>
              <a:t>enables</a:t>
            </a:r>
            <a:r>
              <a:rPr lang="it-IT" sz="2000" b="1" dirty="0">
                <a:solidFill>
                  <a:srgbClr val="FF0000"/>
                </a:solidFill>
                <a:sym typeface="Wingdings" panose="05000000000000000000" pitchFamily="2" charset="2"/>
              </a:rPr>
              <a:t> editing of IHE </a:t>
            </a:r>
            <a:r>
              <a:rPr lang="it-IT" sz="2000" b="1" dirty="0" err="1">
                <a:solidFill>
                  <a:srgbClr val="FF0000"/>
                </a:solidFill>
                <a:sym typeface="Wingdings" panose="05000000000000000000" pitchFamily="2" charset="2"/>
              </a:rPr>
              <a:t>auditStructure</a:t>
            </a:r>
            <a:endParaRPr lang="it-IT" sz="2000" b="1" dirty="0">
              <a:solidFill>
                <a:srgbClr val="FF0000"/>
              </a:solidFill>
              <a:sym typeface="Wingdings" panose="05000000000000000000" pitchFamily="2" charset="2"/>
            </a:endParaRPr>
          </a:p>
          <a:p>
            <a:pPr marL="914400" lvl="1" indent="-514350">
              <a:buFont typeface="+mj-lt"/>
              <a:buAutoNum type="arabicPeriod"/>
            </a:pPr>
            <a:r>
              <a:rPr lang="it-IT" sz="2000" b="1" dirty="0" err="1">
                <a:solidFill>
                  <a:srgbClr val="FF0000"/>
                </a:solidFill>
                <a:sym typeface="Wingdings" panose="05000000000000000000" pitchFamily="2" charset="2"/>
              </a:rPr>
              <a:t>Add</a:t>
            </a:r>
            <a:r>
              <a:rPr lang="it-IT" sz="2000" b="1" dirty="0">
                <a:solidFill>
                  <a:srgbClr val="FF0000"/>
                </a:solidFill>
                <a:sym typeface="Wingdings" panose="05000000000000000000" pitchFamily="2" charset="2"/>
              </a:rPr>
              <a:t> feature for </a:t>
            </a:r>
            <a:r>
              <a:rPr lang="it-IT" sz="2000" b="1" dirty="0" err="1">
                <a:solidFill>
                  <a:srgbClr val="FF0000"/>
                </a:solidFill>
                <a:sym typeface="Wingdings" panose="05000000000000000000" pitchFamily="2" charset="2"/>
              </a:rPr>
              <a:t>valid</a:t>
            </a:r>
            <a:r>
              <a:rPr lang="it-IT" sz="2000" b="1" dirty="0">
                <a:solidFill>
                  <a:srgbClr val="FF0000"/>
                </a:solidFill>
                <a:sym typeface="Wingdings" panose="05000000000000000000" pitchFamily="2" charset="2"/>
              </a:rPr>
              <a:t> </a:t>
            </a:r>
            <a:r>
              <a:rPr lang="it-IT" sz="2000" b="1" dirty="0" err="1">
                <a:solidFill>
                  <a:srgbClr val="FF0000"/>
                </a:solidFill>
                <a:sym typeface="Wingdings" panose="05000000000000000000" pitchFamily="2" charset="2"/>
              </a:rPr>
              <a:t>examples</a:t>
            </a:r>
            <a:endParaRPr lang="it-IT" sz="2000" b="1" dirty="0">
              <a:solidFill>
                <a:srgbClr val="FF0000"/>
              </a:solidFill>
              <a:sym typeface="Wingdings" panose="05000000000000000000" pitchFamily="2" charset="2"/>
            </a:endParaRPr>
          </a:p>
          <a:p>
            <a:pPr marL="914400" lvl="1" indent="-514350">
              <a:buFont typeface="+mj-lt"/>
              <a:buAutoNum type="arabicPeriod"/>
            </a:pPr>
            <a:r>
              <a:rPr lang="it-IT" sz="2000" b="1" dirty="0">
                <a:solidFill>
                  <a:srgbClr val="FF0000"/>
                </a:solidFill>
                <a:sym typeface="Wingdings" panose="05000000000000000000" pitchFamily="2" charset="2"/>
              </a:rPr>
              <a:t>Better support to </a:t>
            </a:r>
            <a:r>
              <a:rPr lang="it-IT" sz="2000" b="1" dirty="0" err="1">
                <a:solidFill>
                  <a:srgbClr val="FF0000"/>
                </a:solidFill>
                <a:sym typeface="Wingdings" panose="05000000000000000000" pitchFamily="2" charset="2"/>
              </a:rPr>
              <a:t>print</a:t>
            </a:r>
            <a:r>
              <a:rPr lang="it-IT" sz="2000" b="1" dirty="0">
                <a:solidFill>
                  <a:srgbClr val="FF0000"/>
                </a:solidFill>
                <a:sym typeface="Wingdings" panose="05000000000000000000" pitchFamily="2" charset="2"/>
              </a:rPr>
              <a:t> or export the audit </a:t>
            </a:r>
            <a:r>
              <a:rPr lang="it-IT" sz="2000" b="1" dirty="0" err="1">
                <a:solidFill>
                  <a:srgbClr val="FF0000"/>
                </a:solidFill>
                <a:sym typeface="Wingdings" panose="05000000000000000000" pitchFamily="2" charset="2"/>
              </a:rPr>
              <a:t>structure</a:t>
            </a:r>
            <a:r>
              <a:rPr lang="it-IT" sz="2000" b="1" dirty="0">
                <a:solidFill>
                  <a:srgbClr val="FF0000"/>
                </a:solidFill>
                <a:sym typeface="Wingdings" panose="05000000000000000000" pitchFamily="2" charset="2"/>
              </a:rPr>
              <a:t> (</a:t>
            </a:r>
            <a:r>
              <a:rPr lang="it-IT" sz="2000" b="1" dirty="0" err="1">
                <a:solidFill>
                  <a:srgbClr val="FF0000"/>
                </a:solidFill>
                <a:sym typeface="Wingdings" panose="05000000000000000000" pitchFamily="2" charset="2"/>
              </a:rPr>
              <a:t>stylesheet</a:t>
            </a:r>
            <a:r>
              <a:rPr lang="it-IT" sz="2000" b="1" dirty="0">
                <a:solidFill>
                  <a:srgbClr val="FF0000"/>
                </a:solidFill>
                <a:sym typeface="Wingdings" panose="05000000000000000000" pitchFamily="2" charset="2"/>
              </a:rPr>
              <a:t>)</a:t>
            </a:r>
          </a:p>
          <a:p>
            <a:pPr marL="914400" lvl="1" indent="-514350">
              <a:buFont typeface="+mj-lt"/>
              <a:buAutoNum type="arabicPeriod"/>
            </a:pPr>
            <a:r>
              <a:rPr lang="it-IT" sz="2000" b="1" dirty="0" err="1">
                <a:solidFill>
                  <a:srgbClr val="FF0000"/>
                </a:solidFill>
                <a:sym typeface="Wingdings" panose="05000000000000000000" pitchFamily="2" charset="2"/>
              </a:rPr>
              <a:t>Improve</a:t>
            </a:r>
            <a:r>
              <a:rPr lang="it-IT" sz="2000" b="1" dirty="0">
                <a:solidFill>
                  <a:srgbClr val="FF0000"/>
                </a:solidFill>
                <a:sym typeface="Wingdings" panose="05000000000000000000" pitchFamily="2" charset="2"/>
              </a:rPr>
              <a:t> naming conventions to a status (draft/normative) to </a:t>
            </a:r>
            <a:r>
              <a:rPr lang="it-IT" sz="2000" b="1" dirty="0" err="1">
                <a:solidFill>
                  <a:srgbClr val="FF0000"/>
                </a:solidFill>
                <a:sym typeface="Wingdings" panose="05000000000000000000" pitchFamily="2" charset="2"/>
              </a:rPr>
              <a:t>AuditStructure</a:t>
            </a:r>
            <a:r>
              <a:rPr lang="it-IT" sz="2000" b="1" dirty="0">
                <a:solidFill>
                  <a:srgbClr val="FF0000"/>
                </a:solidFill>
                <a:sym typeface="Wingdings" panose="05000000000000000000" pitchFamily="2" charset="2"/>
              </a:rPr>
              <a:t> or </a:t>
            </a:r>
            <a:r>
              <a:rPr lang="it-IT" sz="2000" b="1" dirty="0" err="1">
                <a:solidFill>
                  <a:srgbClr val="FF0000"/>
                </a:solidFill>
                <a:sym typeface="Wingdings" panose="05000000000000000000" pitchFamily="2" charset="2"/>
              </a:rPr>
              <a:t>as</a:t>
            </a:r>
            <a:r>
              <a:rPr lang="it-IT" sz="2000" b="1" dirty="0">
                <a:solidFill>
                  <a:srgbClr val="FF0000"/>
                </a:solidFill>
                <a:sym typeface="Wingdings" panose="05000000000000000000" pitchFamily="2" charset="2"/>
              </a:rPr>
              <a:t> an alternative a </a:t>
            </a:r>
            <a:r>
              <a:rPr lang="it-IT" sz="2000" b="1" dirty="0" err="1">
                <a:solidFill>
                  <a:srgbClr val="FF0000"/>
                </a:solidFill>
                <a:sym typeface="Wingdings" panose="05000000000000000000" pitchFamily="2" charset="2"/>
              </a:rPr>
              <a:t>dev</a:t>
            </a:r>
            <a:r>
              <a:rPr lang="it-IT" sz="2000" b="1" dirty="0">
                <a:solidFill>
                  <a:srgbClr val="FF0000"/>
                </a:solidFill>
                <a:sym typeface="Wingdings" panose="05000000000000000000" pitchFamily="2" charset="2"/>
              </a:rPr>
              <a:t> </a:t>
            </a:r>
            <a:r>
              <a:rPr lang="it-IT" sz="2000" b="1" dirty="0" err="1">
                <a:solidFill>
                  <a:srgbClr val="FF0000"/>
                </a:solidFill>
                <a:sym typeface="Wingdings" panose="05000000000000000000" pitchFamily="2" charset="2"/>
              </a:rPr>
              <a:t>environment</a:t>
            </a:r>
            <a:endParaRPr lang="it-IT" sz="2000" b="1" dirty="0">
              <a:solidFill>
                <a:srgbClr val="FF0000"/>
              </a:solidFill>
              <a:sym typeface="Wingdings" panose="05000000000000000000" pitchFamily="2" charset="2"/>
            </a:endParaRPr>
          </a:p>
          <a:p>
            <a:pPr marL="914400" lvl="1" indent="-514350">
              <a:buFont typeface="+mj-lt"/>
              <a:buAutoNum type="arabicPeriod"/>
            </a:pPr>
            <a:r>
              <a:rPr lang="it-IT" sz="2000" dirty="0" err="1">
                <a:sym typeface="Wingdings" panose="05000000000000000000" pitchFamily="2" charset="2"/>
              </a:rPr>
              <a:t>Replace</a:t>
            </a:r>
            <a:r>
              <a:rPr lang="it-IT" sz="2000" dirty="0">
                <a:sym typeface="Wingdings" panose="05000000000000000000" pitchFamily="2" charset="2"/>
              </a:rPr>
              <a:t> CP </a:t>
            </a:r>
            <a:r>
              <a:rPr lang="it-IT" sz="2000" dirty="0" err="1">
                <a:sym typeface="Wingdings" panose="05000000000000000000" pitchFamily="2" charset="2"/>
              </a:rPr>
              <a:t>process</a:t>
            </a:r>
            <a:r>
              <a:rPr lang="it-IT" sz="2000" dirty="0">
                <a:sym typeface="Wingdings" panose="05000000000000000000" pitchFamily="2" charset="2"/>
              </a:rPr>
              <a:t> with JIRA ticket (for </a:t>
            </a:r>
            <a:r>
              <a:rPr lang="it-IT" sz="2000" dirty="0" err="1">
                <a:sym typeface="Wingdings" panose="05000000000000000000" pitchFamily="2" charset="2"/>
              </a:rPr>
              <a:t>changes</a:t>
            </a:r>
            <a:r>
              <a:rPr lang="it-IT" sz="2000" dirty="0">
                <a:sym typeface="Wingdings" panose="05000000000000000000" pitchFamily="2" charset="2"/>
              </a:rPr>
              <a:t> to Audit)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sz="2000" b="1" dirty="0">
                <a:solidFill>
                  <a:srgbClr val="FF0000"/>
                </a:solidFill>
              </a:rPr>
              <a:t>Multiple values in the GSS value column</a:t>
            </a:r>
            <a:endParaRPr lang="it-IT" sz="2000" b="1" dirty="0">
              <a:solidFill>
                <a:srgbClr val="FF0000"/>
              </a:solidFill>
              <a:sym typeface="Wingdings" panose="05000000000000000000" pitchFamily="2" charset="2"/>
            </a:endParaRPr>
          </a:p>
          <a:p>
            <a:pPr marL="914400" lvl="1" indent="-514350">
              <a:buFont typeface="+mj-lt"/>
              <a:buAutoNum type="arabicPeriod"/>
            </a:pPr>
            <a:r>
              <a:rPr lang="it-IT" sz="2000" b="1" dirty="0" err="1">
                <a:solidFill>
                  <a:srgbClr val="FF0000"/>
                </a:solidFill>
                <a:sym typeface="Wingdings" panose="05000000000000000000" pitchFamily="2" charset="2"/>
              </a:rPr>
              <a:t>Versioning</a:t>
            </a:r>
            <a:endParaRPr lang="it-IT" sz="2000" b="1" dirty="0">
              <a:solidFill>
                <a:srgbClr val="FF0000"/>
              </a:solidFill>
              <a:sym typeface="Wingdings" panose="05000000000000000000" pitchFamily="2" charset="2"/>
            </a:endParaRPr>
          </a:p>
          <a:p>
            <a:pPr marL="914400" lvl="1" indent="-514350">
              <a:buFont typeface="+mj-lt"/>
              <a:buAutoNum type="arabicPeriod"/>
            </a:pPr>
            <a:r>
              <a:rPr lang="it-IT" sz="2000" b="1" dirty="0">
                <a:solidFill>
                  <a:srgbClr val="FF0000"/>
                </a:solidFill>
                <a:sym typeface="Wingdings" panose="05000000000000000000" pitchFamily="2" charset="2"/>
              </a:rPr>
              <a:t>Future </a:t>
            </a:r>
            <a:r>
              <a:rPr lang="it-IT" sz="2000" b="1" dirty="0" err="1">
                <a:solidFill>
                  <a:srgbClr val="FF0000"/>
                </a:solidFill>
                <a:sym typeface="Wingdings" panose="05000000000000000000" pitchFamily="2" charset="2"/>
              </a:rPr>
              <a:t>auditEvent</a:t>
            </a:r>
            <a:r>
              <a:rPr lang="it-IT" sz="2000" b="1" dirty="0">
                <a:solidFill>
                  <a:srgbClr val="FF0000"/>
                </a:solidFill>
                <a:sym typeface="Wingdings" panose="05000000000000000000" pitchFamily="2" charset="2"/>
              </a:rPr>
              <a:t>  </a:t>
            </a:r>
            <a:r>
              <a:rPr lang="it-IT" sz="2000" b="1" dirty="0" err="1">
                <a:solidFill>
                  <a:srgbClr val="FF0000"/>
                </a:solidFill>
                <a:sym typeface="Wingdings" panose="05000000000000000000" pitchFamily="2" charset="2"/>
              </a:rPr>
              <a:t>messages</a:t>
            </a:r>
            <a:r>
              <a:rPr lang="it-IT" sz="2000" b="1" dirty="0">
                <a:solidFill>
                  <a:srgbClr val="FF0000"/>
                </a:solidFill>
                <a:sym typeface="Wingdings" panose="05000000000000000000" pitchFamily="2" charset="2"/>
              </a:rPr>
              <a:t> (</a:t>
            </a:r>
            <a:r>
              <a:rPr lang="it-IT" sz="2000" b="1" dirty="0" err="1">
                <a:solidFill>
                  <a:srgbClr val="FF0000"/>
                </a:solidFill>
                <a:sym typeface="Wingdings" panose="05000000000000000000" pitchFamily="2" charset="2"/>
              </a:rPr>
              <a:t>lynn</a:t>
            </a:r>
            <a:r>
              <a:rPr lang="it-IT" sz="2000" b="1" dirty="0">
                <a:solidFill>
                  <a:srgbClr val="FF0000"/>
                </a:solidFill>
                <a:sym typeface="Wingdings" panose="05000000000000000000" pitchFamily="2" charset="2"/>
              </a:rPr>
              <a:t> </a:t>
            </a:r>
            <a:r>
              <a:rPr lang="it-IT" sz="2000" b="1" dirty="0" err="1">
                <a:solidFill>
                  <a:srgbClr val="FF0000"/>
                </a:solidFill>
                <a:sym typeface="Wingdings" panose="05000000000000000000" pitchFamily="2" charset="2"/>
              </a:rPr>
              <a:t>asked</a:t>
            </a:r>
            <a:r>
              <a:rPr lang="it-IT" sz="2000" b="1" dirty="0">
                <a:solidFill>
                  <a:srgbClr val="FF0000"/>
                </a:solidFill>
                <a:sym typeface="Wingdings" panose="05000000000000000000" pitchFamily="2" charset="2"/>
              </a:rPr>
              <a:t> for a feature to </a:t>
            </a:r>
            <a:r>
              <a:rPr lang="it-IT" sz="2000" b="1" dirty="0" err="1">
                <a:solidFill>
                  <a:srgbClr val="FF0000"/>
                </a:solidFill>
                <a:sym typeface="Wingdings" panose="05000000000000000000" pitchFamily="2" charset="2"/>
              </a:rPr>
              <a:t>translate</a:t>
            </a:r>
            <a:r>
              <a:rPr lang="it-IT" sz="2000" b="1" dirty="0">
                <a:solidFill>
                  <a:srgbClr val="FF0000"/>
                </a:solidFill>
                <a:sym typeface="Wingdings" panose="05000000000000000000" pitchFamily="2" charset="2"/>
              </a:rPr>
              <a:t> audit </a:t>
            </a:r>
            <a:r>
              <a:rPr lang="it-IT" sz="2000" b="1" dirty="0" err="1">
                <a:solidFill>
                  <a:srgbClr val="FF0000"/>
                </a:solidFill>
                <a:sym typeface="Wingdings" panose="05000000000000000000" pitchFamily="2" charset="2"/>
              </a:rPr>
              <a:t>stucture</a:t>
            </a:r>
            <a:r>
              <a:rPr lang="it-IT" sz="2000" b="1" dirty="0">
                <a:solidFill>
                  <a:srgbClr val="FF0000"/>
                </a:solidFill>
                <a:sym typeface="Wingdings" panose="05000000000000000000" pitchFamily="2" charset="2"/>
              </a:rPr>
              <a:t> to an R4 </a:t>
            </a:r>
            <a:r>
              <a:rPr lang="it-IT" sz="2000" b="1" dirty="0" err="1">
                <a:solidFill>
                  <a:srgbClr val="FF0000"/>
                </a:solidFill>
                <a:sym typeface="Wingdings" panose="05000000000000000000" pitchFamily="2" charset="2"/>
              </a:rPr>
              <a:t>auditMessage</a:t>
            </a:r>
            <a:r>
              <a:rPr lang="it-IT" sz="2000" b="1" dirty="0">
                <a:solidFill>
                  <a:srgbClr val="FF0000"/>
                </a:solidFill>
                <a:sym typeface="Wingdings" panose="05000000000000000000" pitchFamily="2" charset="2"/>
              </a:rPr>
              <a:t>)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2876067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2F8E441-D1D1-4729-89E1-3AAE5FCE97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it-IT" dirty="0" err="1"/>
              <a:t>Right</a:t>
            </a:r>
            <a:r>
              <a:rPr lang="it-IT" dirty="0"/>
              <a:t> </a:t>
            </a:r>
            <a:r>
              <a:rPr lang="it-IT" dirty="0" err="1"/>
              <a:t>now</a:t>
            </a:r>
            <a:r>
              <a:rPr lang="it-IT" dirty="0"/>
              <a:t> the </a:t>
            </a:r>
            <a:r>
              <a:rPr lang="it-IT" dirty="0" err="1"/>
              <a:t>official</a:t>
            </a:r>
            <a:r>
              <a:rPr lang="it-IT" dirty="0"/>
              <a:t> </a:t>
            </a:r>
            <a:r>
              <a:rPr lang="it-IT" dirty="0" err="1"/>
              <a:t>Gazelle</a:t>
            </a:r>
            <a:r>
              <a:rPr lang="it-IT" dirty="0"/>
              <a:t> Security Suite (</a:t>
            </a:r>
            <a:r>
              <a:rPr lang="it-IT" dirty="0" err="1"/>
              <a:t>gss</a:t>
            </a:r>
            <a:r>
              <a:rPr lang="it-IT" dirty="0"/>
              <a:t>) </a:t>
            </a:r>
            <a:r>
              <a:rPr lang="it-IT" dirty="0" err="1"/>
              <a:t>holds</a:t>
            </a:r>
            <a:r>
              <a:rPr lang="it-IT" dirty="0"/>
              <a:t> the </a:t>
            </a:r>
            <a:r>
              <a:rPr lang="it-IT" dirty="0" err="1"/>
              <a:t>structure</a:t>
            </a:r>
            <a:r>
              <a:rPr lang="it-IT" dirty="0"/>
              <a:t> of the Audit Records </a:t>
            </a:r>
            <a:r>
              <a:rPr lang="it-IT" dirty="0" err="1"/>
              <a:t>defined</a:t>
            </a:r>
            <a:r>
              <a:rPr lang="it-IT" dirty="0"/>
              <a:t> in the IHE TF.</a:t>
            </a:r>
          </a:p>
          <a:p>
            <a:pPr marL="0" indent="0">
              <a:buNone/>
            </a:pPr>
            <a:r>
              <a:rPr lang="it-IT" dirty="0" err="1"/>
              <a:t>But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seems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the </a:t>
            </a:r>
            <a:r>
              <a:rPr lang="it-IT" dirty="0" err="1"/>
              <a:t>gss</a:t>
            </a:r>
            <a:r>
              <a:rPr lang="it-IT" dirty="0"/>
              <a:t>-audit </a:t>
            </a:r>
            <a:r>
              <a:rPr lang="it-IT" dirty="0" err="1"/>
              <a:t>structure</a:t>
            </a:r>
            <a:r>
              <a:rPr lang="it-IT" dirty="0"/>
              <a:t> </a:t>
            </a:r>
            <a:r>
              <a:rPr lang="it-IT" dirty="0" err="1"/>
              <a:t>has</a:t>
            </a:r>
            <a:r>
              <a:rPr lang="it-IT" dirty="0"/>
              <a:t> </a:t>
            </a:r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been</a:t>
            </a:r>
            <a:r>
              <a:rPr lang="it-IT" dirty="0"/>
              <a:t> </a:t>
            </a:r>
            <a:r>
              <a:rPr lang="it-IT" dirty="0" err="1"/>
              <a:t>mantained</a:t>
            </a:r>
            <a:r>
              <a:rPr lang="it-IT" dirty="0"/>
              <a:t> </a:t>
            </a:r>
            <a:r>
              <a:rPr lang="it-IT" dirty="0" err="1"/>
              <a:t>aligned</a:t>
            </a:r>
            <a:r>
              <a:rPr lang="it-IT" dirty="0"/>
              <a:t> with </a:t>
            </a:r>
            <a:r>
              <a:rPr lang="it-IT" dirty="0" err="1"/>
              <a:t>current</a:t>
            </a:r>
            <a:r>
              <a:rPr lang="it-IT" dirty="0"/>
              <a:t> TF.</a:t>
            </a:r>
          </a:p>
          <a:p>
            <a:pPr marL="0" indent="0">
              <a:buNone/>
            </a:pPr>
            <a:r>
              <a:rPr lang="it-IT" dirty="0" err="1"/>
              <a:t>Moreover</a:t>
            </a:r>
            <a:r>
              <a:rPr lang="it-IT" dirty="0"/>
              <a:t> </a:t>
            </a:r>
            <a:r>
              <a:rPr lang="it-IT" dirty="0" err="1"/>
              <a:t>there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 chance to </a:t>
            </a:r>
            <a:r>
              <a:rPr lang="it-IT" dirty="0" err="1"/>
              <a:t>hold</a:t>
            </a:r>
            <a:r>
              <a:rPr lang="it-IT" dirty="0"/>
              <a:t> and </a:t>
            </a:r>
            <a:r>
              <a:rPr lang="it-IT" dirty="0" err="1"/>
              <a:t>mantain</a:t>
            </a:r>
            <a:r>
              <a:rPr lang="it-IT" dirty="0"/>
              <a:t> the Audit </a:t>
            </a:r>
            <a:r>
              <a:rPr lang="it-IT" dirty="0" err="1"/>
              <a:t>structure</a:t>
            </a:r>
            <a:r>
              <a:rPr lang="it-IT" dirty="0"/>
              <a:t> in one just one place and </a:t>
            </a:r>
            <a:r>
              <a:rPr lang="it-IT" dirty="0" err="1"/>
              <a:t>maybe</a:t>
            </a:r>
            <a:r>
              <a:rPr lang="it-IT" dirty="0"/>
              <a:t> </a:t>
            </a:r>
            <a:r>
              <a:rPr lang="it-IT" dirty="0" err="1"/>
              <a:t>also</a:t>
            </a:r>
            <a:r>
              <a:rPr lang="it-IT" dirty="0"/>
              <a:t> in an </a:t>
            </a:r>
            <a:r>
              <a:rPr lang="it-IT" dirty="0" err="1"/>
              <a:t>automated</a:t>
            </a:r>
            <a:r>
              <a:rPr lang="it-IT" dirty="0"/>
              <a:t> way.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4347D0A0-E3CC-4CC1-9E16-DAB9F6F2A78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492194"/>
            <a:ext cx="5399235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4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What</a:t>
            </a:r>
            <a:r>
              <a:rPr kumimoji="0" lang="it-IT" altLang="it-IT" sz="4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it-IT" altLang="it-IT" sz="4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is</a:t>
            </a:r>
            <a:r>
              <a:rPr kumimoji="0" lang="it-IT" altLang="it-IT" sz="4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the </a:t>
            </a:r>
            <a:r>
              <a:rPr lang="it-IT" altLang="it-IT" sz="4000" b="1" dirty="0" err="1">
                <a:latin typeface="Arial" panose="020B0604020202020204" pitchFamily="34" charset="0"/>
              </a:rPr>
              <a:t>problem</a:t>
            </a:r>
            <a:r>
              <a:rPr kumimoji="0" lang="it-IT" altLang="it-IT" sz="4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?</a:t>
            </a:r>
          </a:p>
        </p:txBody>
      </p:sp>
      <p:pic>
        <p:nvPicPr>
          <p:cNvPr id="4" name="Picture 4" descr="ihe-logo.png">
            <a:extLst>
              <a:ext uri="{FF2B5EF4-FFF2-40B4-BE49-F238E27FC236}">
                <a16:creationId xmlns:a16="http://schemas.microsoft.com/office/drawing/2014/main" id="{CD628151-EFCE-4414-B053-CAD138F6AB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5545" y="164632"/>
            <a:ext cx="2079309" cy="567204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0A6FDB29-716B-4B16-9382-7FD2790E52D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220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2275"/>
    </mc:Choice>
    <mc:Fallback xmlns="">
      <p:transition spd="slow" advTm="522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egnaposto contenuto 5">
            <a:extLst>
              <a:ext uri="{FF2B5EF4-FFF2-40B4-BE49-F238E27FC236}">
                <a16:creationId xmlns:a16="http://schemas.microsoft.com/office/drawing/2014/main" id="{5B83973D-8702-4AEF-A1EB-61AF344E5F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228162" y="1274993"/>
            <a:ext cx="5973288" cy="5367107"/>
          </a:xfrm>
          <a:prstGeom prst="rect">
            <a:avLst/>
          </a:prstGeom>
        </p:spPr>
      </p:pic>
      <p:sp>
        <p:nvSpPr>
          <p:cNvPr id="4" name="Rectangle 1">
            <a:extLst>
              <a:ext uri="{FF2B5EF4-FFF2-40B4-BE49-F238E27FC236}">
                <a16:creationId xmlns:a16="http://schemas.microsoft.com/office/drawing/2014/main" id="{43203F0C-A2D4-4830-AF17-F96BA050224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522972"/>
            <a:ext cx="7631128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3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Audit </a:t>
            </a:r>
            <a:r>
              <a:rPr lang="it-IT" altLang="it-IT" sz="3600" b="1" dirty="0" err="1">
                <a:latin typeface="Arial" panose="020B0604020202020204" pitchFamily="34" charset="0"/>
              </a:rPr>
              <a:t>s</a:t>
            </a:r>
            <a:r>
              <a:rPr kumimoji="0" lang="it-IT" altLang="it-IT" sz="3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tructure</a:t>
            </a:r>
            <a:r>
              <a:rPr kumimoji="0" lang="it-IT" altLang="it-IT" sz="3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in IHE TF (1/2)</a:t>
            </a:r>
          </a:p>
        </p:txBody>
      </p:sp>
      <p:pic>
        <p:nvPicPr>
          <p:cNvPr id="5" name="Picture 4" descr="ihe-logo.png">
            <a:extLst>
              <a:ext uri="{FF2B5EF4-FFF2-40B4-BE49-F238E27FC236}">
                <a16:creationId xmlns:a16="http://schemas.microsoft.com/office/drawing/2014/main" id="{D2034F03-1EDB-4035-8152-23F02A9FD3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5545" y="164632"/>
            <a:ext cx="2079309" cy="567204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DDD07022-9502-4972-9797-48AEFA4A8FC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499EB403-F4AF-4F0D-8EA0-039CD015652F}"/>
              </a:ext>
            </a:extLst>
          </p:cNvPr>
          <p:cNvSpPr txBox="1"/>
          <p:nvPr/>
        </p:nvSpPr>
        <p:spPr>
          <a:xfrm>
            <a:off x="969731" y="3244334"/>
            <a:ext cx="29424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ITI-42 </a:t>
            </a:r>
            <a:r>
              <a:rPr lang="it-IT" dirty="0" err="1"/>
              <a:t>Registry</a:t>
            </a:r>
            <a:r>
              <a:rPr lang="it-IT" dirty="0"/>
              <a:t> Audit </a:t>
            </a:r>
            <a:r>
              <a:rPr lang="it-IT" dirty="0" err="1"/>
              <a:t>message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7493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308"/>
    </mc:Choice>
    <mc:Fallback xmlns="">
      <p:transition spd="slow" advTm="223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794821A-22EC-492B-8B54-B8A8398FD8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 b="1" dirty="0">
                <a:latin typeface="Arial" panose="020B0604020202020204" pitchFamily="34" charset="0"/>
              </a:rPr>
              <a:t>The Audit </a:t>
            </a:r>
            <a:r>
              <a:rPr lang="it-IT" altLang="it-IT" b="1" dirty="0" err="1">
                <a:latin typeface="Arial" panose="020B0604020202020204" pitchFamily="34" charset="0"/>
              </a:rPr>
              <a:t>structure</a:t>
            </a:r>
            <a:r>
              <a:rPr lang="it-IT" altLang="it-IT" b="1" dirty="0">
                <a:latin typeface="Arial" panose="020B0604020202020204" pitchFamily="34" charset="0"/>
              </a:rPr>
              <a:t> in IHE TF (2/2)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F1A0AF2-C7A1-4DB1-B30C-FE2EE40626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/>
              <a:t>Right</a:t>
            </a:r>
            <a:r>
              <a:rPr lang="it-IT" dirty="0"/>
              <a:t> </a:t>
            </a:r>
            <a:r>
              <a:rPr lang="it-IT" dirty="0" err="1"/>
              <a:t>now</a:t>
            </a:r>
            <a:r>
              <a:rPr lang="it-IT" dirty="0"/>
              <a:t> the </a:t>
            </a:r>
            <a:r>
              <a:rPr lang="it-IT" dirty="0" err="1"/>
              <a:t>only</a:t>
            </a:r>
            <a:r>
              <a:rPr lang="it-IT" dirty="0"/>
              <a:t> way for the Technical </a:t>
            </a:r>
            <a:r>
              <a:rPr lang="it-IT" dirty="0" err="1"/>
              <a:t>Comitee</a:t>
            </a:r>
            <a:r>
              <a:rPr lang="it-IT" dirty="0"/>
              <a:t> to </a:t>
            </a:r>
            <a:r>
              <a:rPr lang="it-IT" dirty="0" err="1"/>
              <a:t>write</a:t>
            </a:r>
            <a:r>
              <a:rPr lang="it-IT" dirty="0"/>
              <a:t> </a:t>
            </a:r>
            <a:r>
              <a:rPr lang="it-IT" dirty="0" err="1"/>
              <a:t>constraints</a:t>
            </a:r>
            <a:r>
              <a:rPr lang="it-IT" dirty="0"/>
              <a:t> </a:t>
            </a:r>
            <a:r>
              <a:rPr lang="it-IT" dirty="0" err="1"/>
              <a:t>about</a:t>
            </a:r>
            <a:r>
              <a:rPr lang="it-IT" dirty="0"/>
              <a:t> an Audit </a:t>
            </a:r>
            <a:r>
              <a:rPr lang="it-IT" dirty="0" err="1"/>
              <a:t>message</a:t>
            </a:r>
            <a:r>
              <a:rPr lang="it-IT" dirty="0"/>
              <a:t> </a:t>
            </a:r>
            <a:r>
              <a:rPr lang="it-IT" dirty="0" err="1"/>
              <a:t>required</a:t>
            </a:r>
            <a:r>
              <a:rPr lang="it-IT" dirty="0"/>
              <a:t> for a </a:t>
            </a:r>
            <a:r>
              <a:rPr lang="it-IT" dirty="0" err="1"/>
              <a:t>transaction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to do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manually</a:t>
            </a:r>
            <a:r>
              <a:rPr lang="it-IT" dirty="0"/>
              <a:t> </a:t>
            </a:r>
            <a:r>
              <a:rPr lang="it-IT" dirty="0" err="1"/>
              <a:t>updating</a:t>
            </a:r>
            <a:r>
              <a:rPr lang="it-IT" dirty="0"/>
              <a:t> a </a:t>
            </a:r>
            <a:r>
              <a:rPr lang="it-IT" dirty="0" err="1"/>
              <a:t>table</a:t>
            </a:r>
            <a:r>
              <a:rPr lang="it-IT" dirty="0"/>
              <a:t> </a:t>
            </a:r>
            <a:r>
              <a:rPr lang="it-IT" dirty="0" err="1"/>
              <a:t>structred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just </a:t>
            </a:r>
            <a:r>
              <a:rPr lang="it-IT" dirty="0" err="1"/>
              <a:t>saw</a:t>
            </a:r>
            <a:r>
              <a:rPr lang="it-IT" dirty="0"/>
              <a:t>.</a:t>
            </a:r>
          </a:p>
          <a:p>
            <a:r>
              <a:rPr lang="it-IT" dirty="0" err="1"/>
              <a:t>Pros</a:t>
            </a:r>
            <a:r>
              <a:rPr lang="it-IT" dirty="0"/>
              <a:t>: </a:t>
            </a:r>
          </a:p>
          <a:p>
            <a:pPr lvl="1"/>
            <a:r>
              <a:rPr lang="it-IT" dirty="0" err="1"/>
              <a:t>It</a:t>
            </a:r>
            <a:r>
              <a:rPr lang="it-IT" dirty="0"/>
              <a:t> can be </a:t>
            </a:r>
            <a:r>
              <a:rPr lang="it-IT" dirty="0" err="1"/>
              <a:t>done</a:t>
            </a:r>
            <a:r>
              <a:rPr lang="it-IT" dirty="0"/>
              <a:t> and </a:t>
            </a:r>
            <a:r>
              <a:rPr lang="it-IT" dirty="0" err="1"/>
              <a:t>updated</a:t>
            </a:r>
            <a:r>
              <a:rPr lang="it-IT" dirty="0"/>
              <a:t> </a:t>
            </a:r>
            <a:r>
              <a:rPr lang="it-IT" dirty="0" err="1"/>
              <a:t>easily</a:t>
            </a:r>
            <a:endParaRPr lang="it-IT" dirty="0"/>
          </a:p>
          <a:p>
            <a:pPr lvl="1"/>
            <a:r>
              <a:rPr lang="it-IT" dirty="0" err="1"/>
              <a:t>It</a:t>
            </a:r>
            <a:r>
              <a:rPr lang="it-IT" dirty="0"/>
              <a:t> can </a:t>
            </a:r>
            <a:r>
              <a:rPr lang="it-IT" dirty="0" err="1"/>
              <a:t>hold</a:t>
            </a:r>
            <a:r>
              <a:rPr lang="it-IT" dirty="0"/>
              <a:t> </a:t>
            </a:r>
            <a:r>
              <a:rPr lang="it-IT" dirty="0" err="1"/>
              <a:t>constraints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can be </a:t>
            </a:r>
            <a:r>
              <a:rPr lang="it-IT" dirty="0" err="1"/>
              <a:t>expressed</a:t>
            </a:r>
            <a:r>
              <a:rPr lang="it-IT" dirty="0"/>
              <a:t> by text</a:t>
            </a:r>
          </a:p>
          <a:p>
            <a:r>
              <a:rPr lang="it-IT" dirty="0"/>
              <a:t>Cons:</a:t>
            </a:r>
          </a:p>
          <a:p>
            <a:pPr lvl="1"/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can’t</a:t>
            </a:r>
            <a:r>
              <a:rPr lang="it-IT" dirty="0"/>
              <a:t> be </a:t>
            </a:r>
            <a:r>
              <a:rPr lang="it-IT" dirty="0" err="1"/>
              <a:t>exported</a:t>
            </a:r>
            <a:r>
              <a:rPr lang="it-IT" dirty="0"/>
              <a:t> in a standard format</a:t>
            </a:r>
          </a:p>
        </p:txBody>
      </p:sp>
    </p:spTree>
    <p:extLst>
      <p:ext uri="{BB962C8B-B14F-4D97-AF65-F5344CB8AC3E}">
        <p14:creationId xmlns:p14="http://schemas.microsoft.com/office/powerpoint/2010/main" val="26065733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C8166142-B4B4-4C84-A651-6408850ED79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686924"/>
            <a:ext cx="825758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l" defTabSz="914400"/>
            <a:r>
              <a:rPr lang="it-IT" altLang="it-IT" sz="4000" b="1" dirty="0">
                <a:latin typeface="Arial" panose="020B0604020202020204" pitchFamily="34" charset="0"/>
              </a:rPr>
              <a:t>The GSS Audit </a:t>
            </a:r>
            <a:r>
              <a:rPr lang="it-IT" altLang="it-IT" sz="4000" b="1" dirty="0" err="1">
                <a:latin typeface="Arial" panose="020B0604020202020204" pitchFamily="34" charset="0"/>
              </a:rPr>
              <a:t>structure</a:t>
            </a:r>
            <a:r>
              <a:rPr lang="it-IT" altLang="it-IT" sz="4000" b="1" dirty="0">
                <a:latin typeface="Arial" panose="020B0604020202020204" pitchFamily="34" charset="0"/>
              </a:rPr>
              <a:t> - editing</a:t>
            </a:r>
            <a:endParaRPr kumimoji="0" lang="it-IT" altLang="it-IT" sz="4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Picture 4" descr="ihe-logo.png">
            <a:extLst>
              <a:ext uri="{FF2B5EF4-FFF2-40B4-BE49-F238E27FC236}">
                <a16:creationId xmlns:a16="http://schemas.microsoft.com/office/drawing/2014/main" id="{3EF6AD45-CE59-41C5-BCA0-F478F94FEF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5545" y="164632"/>
            <a:ext cx="2079309" cy="567204"/>
          </a:xfrm>
          <a:prstGeom prst="rect">
            <a:avLst/>
          </a:prstGeom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65986E13-2CDE-4B02-AD3F-BE0D9491A7E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0E36FC13-9453-41B8-A426-04B9945668B4}"/>
              </a:ext>
            </a:extLst>
          </p:cNvPr>
          <p:cNvSpPr txBox="1"/>
          <p:nvPr/>
        </p:nvSpPr>
        <p:spPr>
          <a:xfrm>
            <a:off x="609600" y="3244334"/>
            <a:ext cx="29424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ITI-42 </a:t>
            </a:r>
            <a:r>
              <a:rPr lang="it-IT" dirty="0" err="1"/>
              <a:t>Registry</a:t>
            </a:r>
            <a:r>
              <a:rPr lang="it-IT" dirty="0"/>
              <a:t> Audit </a:t>
            </a:r>
            <a:r>
              <a:rPr lang="it-IT" dirty="0" err="1"/>
              <a:t>message</a:t>
            </a:r>
            <a:endParaRPr lang="it-IT" dirty="0"/>
          </a:p>
          <a:p>
            <a:r>
              <a:rPr lang="it-IT" dirty="0"/>
              <a:t>GSS rendering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FFBF4D70-E3C7-4F96-BF5B-7D7CE6AA2C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90002" y="1579418"/>
            <a:ext cx="8394852" cy="494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029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699"/>
    </mc:Choice>
    <mc:Fallback xmlns="">
      <p:transition spd="slow" advTm="206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C8166142-B4B4-4C84-A651-6408850ED79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686924"/>
            <a:ext cx="8942063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l" defTabSz="914400"/>
            <a:r>
              <a:rPr lang="it-IT" altLang="it-IT" sz="4000" b="1" dirty="0">
                <a:latin typeface="Arial" panose="020B0604020202020204" pitchFamily="34" charset="0"/>
              </a:rPr>
              <a:t>The GSS Audit </a:t>
            </a:r>
            <a:r>
              <a:rPr lang="it-IT" altLang="it-IT" sz="4000" b="1" dirty="0" err="1">
                <a:latin typeface="Arial" panose="020B0604020202020204" pitchFamily="34" charset="0"/>
              </a:rPr>
              <a:t>structure</a:t>
            </a:r>
            <a:r>
              <a:rPr lang="it-IT" altLang="it-IT" sz="4000" b="1" dirty="0">
                <a:latin typeface="Arial" panose="020B0604020202020204" pitchFamily="34" charset="0"/>
              </a:rPr>
              <a:t> - rendering</a:t>
            </a:r>
            <a:endParaRPr kumimoji="0" lang="it-IT" altLang="it-IT" sz="4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Picture 4" descr="ihe-logo.png">
            <a:extLst>
              <a:ext uri="{FF2B5EF4-FFF2-40B4-BE49-F238E27FC236}">
                <a16:creationId xmlns:a16="http://schemas.microsoft.com/office/drawing/2014/main" id="{3EF6AD45-CE59-41C5-BCA0-F478F94FEF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5545" y="164632"/>
            <a:ext cx="2079309" cy="567204"/>
          </a:xfrm>
          <a:prstGeom prst="rect">
            <a:avLst/>
          </a:prstGeom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65986E13-2CDE-4B02-AD3F-BE0D9491A7E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  <p:pic>
        <p:nvPicPr>
          <p:cNvPr id="2" name="Immagine 1">
            <a:extLst>
              <a:ext uri="{FF2B5EF4-FFF2-40B4-BE49-F238E27FC236}">
                <a16:creationId xmlns:a16="http://schemas.microsoft.com/office/drawing/2014/main" id="{F7F25EF3-9239-4E07-A391-EFB31E8EE9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92456" y="1745673"/>
            <a:ext cx="8599543" cy="4387591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0E36FC13-9453-41B8-A426-04B9945668B4}"/>
              </a:ext>
            </a:extLst>
          </p:cNvPr>
          <p:cNvSpPr txBox="1"/>
          <p:nvPr/>
        </p:nvSpPr>
        <p:spPr>
          <a:xfrm>
            <a:off x="609600" y="3244334"/>
            <a:ext cx="29424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ITI-42 </a:t>
            </a:r>
            <a:r>
              <a:rPr lang="it-IT" dirty="0" err="1"/>
              <a:t>Registry</a:t>
            </a:r>
            <a:r>
              <a:rPr lang="it-IT" dirty="0"/>
              <a:t> Audit </a:t>
            </a:r>
            <a:r>
              <a:rPr lang="it-IT" dirty="0" err="1"/>
              <a:t>message</a:t>
            </a:r>
            <a:endParaRPr lang="it-IT" dirty="0"/>
          </a:p>
          <a:p>
            <a:r>
              <a:rPr lang="it-IT" dirty="0"/>
              <a:t>GSS rendering</a:t>
            </a:r>
          </a:p>
        </p:txBody>
      </p:sp>
    </p:spTree>
    <p:extLst>
      <p:ext uri="{BB962C8B-B14F-4D97-AF65-F5344CB8AC3E}">
        <p14:creationId xmlns:p14="http://schemas.microsoft.com/office/powerpoint/2010/main" val="1548313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699"/>
    </mc:Choice>
    <mc:Fallback xmlns="">
      <p:transition spd="slow" advTm="206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C709E68-6BC0-4239-A9E4-117F59D100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3283161"/>
            <a:ext cx="2799968" cy="754450"/>
          </a:xfrm>
        </p:spPr>
        <p:txBody>
          <a:bodyPr/>
          <a:lstStyle/>
          <a:p>
            <a:pPr marL="0" indent="0">
              <a:buNone/>
            </a:pPr>
            <a:r>
              <a:rPr lang="it-IT" b="1" dirty="0"/>
              <a:t> 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3AE988AA-94FB-4067-BE23-B0E7F12958B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492194"/>
            <a:ext cx="7659661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l" defTabSz="914400"/>
            <a:r>
              <a:rPr lang="it-IT" altLang="it-IT" sz="4000" b="1" dirty="0">
                <a:latin typeface="Arial" panose="020B0604020202020204" pitchFamily="34" charset="0"/>
              </a:rPr>
              <a:t>The GSS Audit </a:t>
            </a:r>
            <a:r>
              <a:rPr lang="it-IT" altLang="it-IT" sz="4000" b="1" dirty="0" err="1">
                <a:latin typeface="Arial" panose="020B0604020202020204" pitchFamily="34" charset="0"/>
              </a:rPr>
              <a:t>structure</a:t>
            </a:r>
            <a:r>
              <a:rPr lang="it-IT" altLang="it-IT" sz="4000" b="1" dirty="0">
                <a:latin typeface="Arial" panose="020B0604020202020204" pitchFamily="34" charset="0"/>
              </a:rPr>
              <a:t> - XML</a:t>
            </a:r>
            <a:endParaRPr kumimoji="0" lang="it-IT" altLang="it-IT" sz="4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Picture 4" descr="ihe-logo.png">
            <a:extLst>
              <a:ext uri="{FF2B5EF4-FFF2-40B4-BE49-F238E27FC236}">
                <a16:creationId xmlns:a16="http://schemas.microsoft.com/office/drawing/2014/main" id="{E5E2BED2-92B9-405D-B070-8CB99E9F6E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5545" y="164632"/>
            <a:ext cx="2079309" cy="567204"/>
          </a:xfrm>
          <a:prstGeom prst="rect">
            <a:avLst/>
          </a:prstGeom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ED50CCAD-3E9F-447C-B3B3-B29158708A3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  <p:pic>
        <p:nvPicPr>
          <p:cNvPr id="2" name="Immagine 1">
            <a:extLst>
              <a:ext uri="{FF2B5EF4-FFF2-40B4-BE49-F238E27FC236}">
                <a16:creationId xmlns:a16="http://schemas.microsoft.com/office/drawing/2014/main" id="{1EFDBFE7-4F61-4612-B834-536DE9DC7A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93982" y="1200080"/>
            <a:ext cx="7994756" cy="5458822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50547EC4-03AA-4AE8-ACD0-EB85B140202D}"/>
              </a:ext>
            </a:extLst>
          </p:cNvPr>
          <p:cNvSpPr txBox="1"/>
          <p:nvPr/>
        </p:nvSpPr>
        <p:spPr>
          <a:xfrm>
            <a:off x="467096" y="3283160"/>
            <a:ext cx="29424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ITI-42 </a:t>
            </a:r>
            <a:r>
              <a:rPr lang="it-IT" dirty="0" err="1"/>
              <a:t>Registry</a:t>
            </a:r>
            <a:r>
              <a:rPr lang="it-IT" dirty="0"/>
              <a:t> Audit </a:t>
            </a:r>
            <a:r>
              <a:rPr lang="it-IT" dirty="0" err="1"/>
              <a:t>message</a:t>
            </a:r>
            <a:endParaRPr lang="it-IT" dirty="0"/>
          </a:p>
          <a:p>
            <a:r>
              <a:rPr lang="it-IT" dirty="0"/>
              <a:t>GSS XML </a:t>
            </a:r>
            <a:r>
              <a:rPr lang="it-IT" dirty="0" err="1"/>
              <a:t>structure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392817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1247"/>
    </mc:Choice>
    <mc:Fallback xmlns="">
      <p:transition spd="slow" advTm="612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43D2074-B393-4B4D-B799-D9CB23180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 b="1" dirty="0">
                <a:latin typeface="Arial" panose="020B0604020202020204" pitchFamily="34" charset="0"/>
              </a:rPr>
              <a:t>The GSS Audit </a:t>
            </a:r>
            <a:r>
              <a:rPr lang="it-IT" altLang="it-IT" b="1" dirty="0" err="1">
                <a:latin typeface="Arial" panose="020B0604020202020204" pitchFamily="34" charset="0"/>
              </a:rPr>
              <a:t>structure</a:t>
            </a:r>
            <a:r>
              <a:rPr lang="it-IT" altLang="it-IT" b="1" dirty="0">
                <a:latin typeface="Arial" panose="020B0604020202020204" pitchFamily="34" charset="0"/>
              </a:rPr>
              <a:t> - </a:t>
            </a:r>
            <a:r>
              <a:rPr lang="it-IT" altLang="it-IT" b="1" dirty="0" err="1">
                <a:latin typeface="Arial" panose="020B0604020202020204" pitchFamily="34" charset="0"/>
              </a:rPr>
              <a:t>summary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1FDAA33-B299-4AE7-9878-E673E2C0AD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15193"/>
            <a:ext cx="10972800" cy="4983161"/>
          </a:xfrm>
        </p:spPr>
        <p:txBody>
          <a:bodyPr/>
          <a:lstStyle/>
          <a:p>
            <a:r>
              <a:rPr lang="it-IT" sz="2400" dirty="0"/>
              <a:t>The </a:t>
            </a:r>
            <a:r>
              <a:rPr lang="it-IT" sz="2400" dirty="0" err="1"/>
              <a:t>primary</a:t>
            </a:r>
            <a:r>
              <a:rPr lang="it-IT" sz="2400" dirty="0"/>
              <a:t> </a:t>
            </a:r>
            <a:r>
              <a:rPr lang="it-IT" sz="2400" dirty="0" err="1"/>
              <a:t>reason</a:t>
            </a:r>
            <a:r>
              <a:rPr lang="it-IT" sz="2400" dirty="0"/>
              <a:t> </a:t>
            </a:r>
            <a:r>
              <a:rPr lang="it-IT" sz="2400" dirty="0" err="1"/>
              <a:t>because</a:t>
            </a:r>
            <a:r>
              <a:rPr lang="it-IT" sz="2400" dirty="0"/>
              <a:t> </a:t>
            </a:r>
            <a:r>
              <a:rPr lang="it-IT" sz="2400" dirty="0" err="1"/>
              <a:t>gazelle</a:t>
            </a:r>
            <a:r>
              <a:rPr lang="it-IT" sz="2400" dirty="0"/>
              <a:t> security suite </a:t>
            </a:r>
            <a:r>
              <a:rPr lang="it-IT" sz="2400" dirty="0" err="1"/>
              <a:t>host</a:t>
            </a:r>
            <a:r>
              <a:rPr lang="it-IT" sz="2400" dirty="0"/>
              <a:t> IHE-</a:t>
            </a:r>
            <a:r>
              <a:rPr lang="it-IT" sz="2400" dirty="0" err="1"/>
              <a:t>defined</a:t>
            </a:r>
            <a:r>
              <a:rPr lang="it-IT" sz="2400" dirty="0"/>
              <a:t> Audit </a:t>
            </a:r>
            <a:r>
              <a:rPr lang="it-IT" sz="2400" dirty="0" err="1"/>
              <a:t>structure</a:t>
            </a:r>
            <a:r>
              <a:rPr lang="it-IT" sz="2400" dirty="0"/>
              <a:t> </a:t>
            </a:r>
            <a:r>
              <a:rPr lang="it-IT" sz="2400" dirty="0" err="1"/>
              <a:t>is</a:t>
            </a:r>
            <a:r>
              <a:rPr lang="it-IT" sz="2400" dirty="0"/>
              <a:t> for testing. </a:t>
            </a:r>
            <a:r>
              <a:rPr lang="it-IT" sz="2400" dirty="0" err="1"/>
              <a:t>Those</a:t>
            </a:r>
            <a:r>
              <a:rPr lang="it-IT" sz="2400" dirty="0"/>
              <a:t> are </a:t>
            </a:r>
            <a:r>
              <a:rPr lang="it-IT" sz="2400" dirty="0" err="1"/>
              <a:t>used</a:t>
            </a:r>
            <a:r>
              <a:rPr lang="it-IT" sz="2400" dirty="0"/>
              <a:t> to </a:t>
            </a:r>
            <a:r>
              <a:rPr lang="it-IT" sz="2400" dirty="0" err="1"/>
              <a:t>implement</a:t>
            </a:r>
            <a:r>
              <a:rPr lang="it-IT" sz="2400" dirty="0"/>
              <a:t> </a:t>
            </a:r>
            <a:r>
              <a:rPr lang="it-IT" sz="2400" dirty="0" err="1"/>
              <a:t>validator</a:t>
            </a:r>
            <a:r>
              <a:rPr lang="it-IT" sz="2400" dirty="0"/>
              <a:t> in </a:t>
            </a:r>
            <a:r>
              <a:rPr lang="it-IT" sz="2400" dirty="0" err="1"/>
              <a:t>order</a:t>
            </a:r>
            <a:r>
              <a:rPr lang="it-IT" sz="2400" dirty="0"/>
              <a:t> to </a:t>
            </a:r>
            <a:r>
              <a:rPr lang="it-IT" sz="2400" dirty="0" err="1"/>
              <a:t>tests</a:t>
            </a:r>
            <a:r>
              <a:rPr lang="it-IT" sz="2400" dirty="0"/>
              <a:t> audit </a:t>
            </a:r>
            <a:r>
              <a:rPr lang="it-IT" sz="2400" dirty="0" err="1"/>
              <a:t>produced</a:t>
            </a:r>
            <a:r>
              <a:rPr lang="it-IT" sz="2400" dirty="0"/>
              <a:t> by </a:t>
            </a:r>
            <a:r>
              <a:rPr lang="it-IT" sz="2400" dirty="0" err="1"/>
              <a:t>vendors</a:t>
            </a:r>
            <a:r>
              <a:rPr lang="it-IT" sz="2400" dirty="0"/>
              <a:t> </a:t>
            </a:r>
            <a:r>
              <a:rPr lang="it-IT" sz="2400" dirty="0" err="1"/>
              <a:t>during</a:t>
            </a:r>
            <a:r>
              <a:rPr lang="it-IT" sz="2400" dirty="0"/>
              <a:t> </a:t>
            </a:r>
            <a:r>
              <a:rPr lang="it-IT" sz="2400" dirty="0" err="1"/>
              <a:t>Connecthatons</a:t>
            </a:r>
            <a:r>
              <a:rPr lang="it-IT" sz="2400" dirty="0"/>
              <a:t>.</a:t>
            </a:r>
          </a:p>
          <a:p>
            <a:r>
              <a:rPr lang="it-IT" sz="2400" dirty="0" err="1"/>
              <a:t>Pros</a:t>
            </a:r>
            <a:r>
              <a:rPr lang="it-IT" sz="2400" dirty="0"/>
              <a:t>:</a:t>
            </a:r>
          </a:p>
          <a:p>
            <a:pPr lvl="1"/>
            <a:r>
              <a:rPr lang="it-IT" sz="2000" dirty="0" err="1"/>
              <a:t>Gss</a:t>
            </a:r>
            <a:r>
              <a:rPr lang="it-IT" sz="2000" dirty="0"/>
              <a:t> </a:t>
            </a:r>
            <a:r>
              <a:rPr lang="it-IT" sz="2000" dirty="0" err="1"/>
              <a:t>has</a:t>
            </a:r>
            <a:r>
              <a:rPr lang="it-IT" sz="2000" dirty="0"/>
              <a:t> an easy </a:t>
            </a:r>
            <a:r>
              <a:rPr lang="it-IT" sz="2000" dirty="0" err="1"/>
              <a:t>write&amp;edit</a:t>
            </a:r>
            <a:r>
              <a:rPr lang="it-IT" sz="2000" dirty="0"/>
              <a:t> UI for audit </a:t>
            </a:r>
            <a:r>
              <a:rPr lang="it-IT" sz="2000" dirty="0" err="1"/>
              <a:t>structure</a:t>
            </a:r>
            <a:endParaRPr lang="it-IT" sz="2000" dirty="0"/>
          </a:p>
          <a:p>
            <a:pPr lvl="1"/>
            <a:r>
              <a:rPr lang="it-IT" sz="2000" dirty="0" err="1"/>
              <a:t>Gss</a:t>
            </a:r>
            <a:r>
              <a:rPr lang="it-IT" sz="2000" dirty="0"/>
              <a:t> rendering of the audit </a:t>
            </a:r>
            <a:r>
              <a:rPr lang="it-IT" sz="2000" dirty="0" err="1"/>
              <a:t>structure</a:t>
            </a:r>
            <a:r>
              <a:rPr lang="it-IT" sz="2000" dirty="0"/>
              <a:t> </a:t>
            </a:r>
            <a:r>
              <a:rPr lang="it-IT" sz="2000" dirty="0" err="1"/>
              <a:t>is</a:t>
            </a:r>
            <a:r>
              <a:rPr lang="it-IT" sz="2000" dirty="0"/>
              <a:t> </a:t>
            </a:r>
            <a:r>
              <a:rPr lang="it-IT" sz="2000" dirty="0" err="1"/>
              <a:t>pretty</a:t>
            </a:r>
            <a:r>
              <a:rPr lang="it-IT" sz="2000" dirty="0"/>
              <a:t> </a:t>
            </a:r>
            <a:r>
              <a:rPr lang="it-IT" sz="2000" dirty="0" err="1"/>
              <a:t>similar</a:t>
            </a:r>
            <a:r>
              <a:rPr lang="it-IT" sz="2000" dirty="0"/>
              <a:t> on </a:t>
            </a:r>
            <a:r>
              <a:rPr lang="it-IT" sz="2000" dirty="0" err="1"/>
              <a:t>what</a:t>
            </a:r>
            <a:r>
              <a:rPr lang="it-IT" sz="2000" dirty="0"/>
              <a:t> </a:t>
            </a:r>
            <a:r>
              <a:rPr lang="it-IT" sz="2000" dirty="0" err="1"/>
              <a:t>is</a:t>
            </a:r>
            <a:r>
              <a:rPr lang="it-IT" sz="2000" dirty="0"/>
              <a:t> </a:t>
            </a:r>
            <a:r>
              <a:rPr lang="it-IT" sz="2000" dirty="0" err="1"/>
              <a:t>present</a:t>
            </a:r>
            <a:r>
              <a:rPr lang="it-IT" sz="2000" dirty="0"/>
              <a:t> in </a:t>
            </a:r>
            <a:r>
              <a:rPr lang="it-IT" sz="2000" dirty="0" err="1"/>
              <a:t>our</a:t>
            </a:r>
            <a:r>
              <a:rPr lang="it-IT" sz="2000" dirty="0"/>
              <a:t> TF</a:t>
            </a:r>
          </a:p>
          <a:p>
            <a:pPr lvl="1"/>
            <a:r>
              <a:rPr lang="it-IT" sz="2000" dirty="0" err="1"/>
              <a:t>It</a:t>
            </a:r>
            <a:r>
              <a:rPr lang="it-IT" sz="2000" dirty="0"/>
              <a:t> </a:t>
            </a:r>
            <a:r>
              <a:rPr lang="it-IT" sz="2000" dirty="0" err="1"/>
              <a:t>is</a:t>
            </a:r>
            <a:r>
              <a:rPr lang="it-IT" sz="2000" dirty="0"/>
              <a:t> </a:t>
            </a:r>
            <a:r>
              <a:rPr lang="it-IT" sz="2000" dirty="0" err="1"/>
              <a:t>possible</a:t>
            </a:r>
            <a:r>
              <a:rPr lang="it-IT" sz="2000" dirty="0"/>
              <a:t> to upload or download an XML file </a:t>
            </a:r>
            <a:r>
              <a:rPr lang="it-IT" sz="2000" dirty="0" err="1"/>
              <a:t>that</a:t>
            </a:r>
            <a:r>
              <a:rPr lang="it-IT" sz="2000" dirty="0"/>
              <a:t> </a:t>
            </a:r>
            <a:r>
              <a:rPr lang="it-IT" sz="2000" dirty="0" err="1"/>
              <a:t>reflects</a:t>
            </a:r>
            <a:r>
              <a:rPr lang="it-IT" sz="2000" dirty="0"/>
              <a:t> the audit </a:t>
            </a:r>
            <a:r>
              <a:rPr lang="it-IT" sz="2000" dirty="0" err="1"/>
              <a:t>structure</a:t>
            </a:r>
            <a:endParaRPr lang="it-IT" sz="2000" dirty="0"/>
          </a:p>
          <a:p>
            <a:r>
              <a:rPr lang="it-IT" sz="2400" dirty="0"/>
              <a:t>Cons:</a:t>
            </a:r>
          </a:p>
          <a:p>
            <a:pPr lvl="1"/>
            <a:r>
              <a:rPr lang="it-IT" sz="2000" dirty="0" err="1"/>
              <a:t>Right</a:t>
            </a:r>
            <a:r>
              <a:rPr lang="it-IT" sz="2000" dirty="0"/>
              <a:t> </a:t>
            </a:r>
            <a:r>
              <a:rPr lang="it-IT" sz="2000" dirty="0" err="1"/>
              <a:t>now</a:t>
            </a:r>
            <a:r>
              <a:rPr lang="it-IT" sz="2000" dirty="0"/>
              <a:t> </a:t>
            </a:r>
            <a:r>
              <a:rPr lang="it-IT" sz="2000" dirty="0" err="1"/>
              <a:t>gss</a:t>
            </a:r>
            <a:r>
              <a:rPr lang="it-IT" sz="2000" dirty="0"/>
              <a:t> audit </a:t>
            </a:r>
            <a:r>
              <a:rPr lang="it-IT" sz="2000" dirty="0" err="1"/>
              <a:t>it</a:t>
            </a:r>
            <a:r>
              <a:rPr lang="it-IT" sz="2000" dirty="0"/>
              <a:t> </a:t>
            </a:r>
            <a:r>
              <a:rPr lang="it-IT" sz="2000" dirty="0" err="1"/>
              <a:t>is</a:t>
            </a:r>
            <a:r>
              <a:rPr lang="it-IT" sz="2000" dirty="0"/>
              <a:t> </a:t>
            </a:r>
            <a:r>
              <a:rPr lang="it-IT" sz="2000" dirty="0" err="1"/>
              <a:t>not</a:t>
            </a:r>
            <a:r>
              <a:rPr lang="it-IT" sz="2000" dirty="0"/>
              <a:t> </a:t>
            </a:r>
            <a:r>
              <a:rPr lang="it-IT" sz="2000" dirty="0" err="1"/>
              <a:t>completly</a:t>
            </a:r>
            <a:r>
              <a:rPr lang="it-IT" sz="2000" dirty="0"/>
              <a:t> </a:t>
            </a:r>
            <a:r>
              <a:rPr lang="it-IT" sz="2000" dirty="0" err="1"/>
              <a:t>aligned</a:t>
            </a:r>
            <a:r>
              <a:rPr lang="it-IT" sz="2000" dirty="0"/>
              <a:t> with </a:t>
            </a:r>
            <a:r>
              <a:rPr lang="it-IT" sz="2000" dirty="0" err="1"/>
              <a:t>our</a:t>
            </a:r>
            <a:r>
              <a:rPr lang="it-IT" sz="2000" dirty="0"/>
              <a:t> TF and </a:t>
            </a:r>
            <a:r>
              <a:rPr lang="it-IT" sz="2000" dirty="0" err="1"/>
              <a:t>it</a:t>
            </a:r>
            <a:r>
              <a:rPr lang="it-IT" sz="2000" dirty="0"/>
              <a:t> </a:t>
            </a:r>
            <a:r>
              <a:rPr lang="it-IT" sz="2000" dirty="0" err="1"/>
              <a:t>is</a:t>
            </a:r>
            <a:r>
              <a:rPr lang="it-IT" sz="2000" dirty="0"/>
              <a:t> </a:t>
            </a:r>
            <a:r>
              <a:rPr lang="it-IT" sz="2000" dirty="0" err="1"/>
              <a:t>not</a:t>
            </a:r>
            <a:r>
              <a:rPr lang="it-IT" sz="2000" dirty="0"/>
              <a:t> easy to know </a:t>
            </a:r>
            <a:r>
              <a:rPr lang="it-IT" sz="2000" dirty="0" err="1"/>
              <a:t>what</a:t>
            </a:r>
            <a:r>
              <a:rPr lang="it-IT" sz="2000" dirty="0"/>
              <a:t> </a:t>
            </a:r>
            <a:r>
              <a:rPr lang="it-IT" sz="2000" dirty="0" err="1"/>
              <a:t>is</a:t>
            </a:r>
            <a:r>
              <a:rPr lang="it-IT" sz="2000" dirty="0"/>
              <a:t> </a:t>
            </a:r>
            <a:r>
              <a:rPr lang="it-IT" sz="2000" dirty="0" err="1"/>
              <a:t>not</a:t>
            </a:r>
            <a:r>
              <a:rPr lang="it-IT" sz="2000" dirty="0"/>
              <a:t> </a:t>
            </a:r>
            <a:r>
              <a:rPr lang="it-IT" sz="2000" dirty="0" err="1"/>
              <a:t>aligned</a:t>
            </a:r>
            <a:endParaRPr lang="it-IT" sz="2000" dirty="0"/>
          </a:p>
          <a:p>
            <a:pPr lvl="1"/>
            <a:r>
              <a:rPr lang="it-IT" sz="2000" dirty="0"/>
              <a:t>Some text </a:t>
            </a:r>
            <a:r>
              <a:rPr lang="it-IT" sz="2000" dirty="0" err="1"/>
              <a:t>constraints</a:t>
            </a:r>
            <a:r>
              <a:rPr lang="it-IT" sz="2000" dirty="0"/>
              <a:t> are/can </a:t>
            </a:r>
            <a:r>
              <a:rPr lang="it-IT" sz="2000" dirty="0" err="1"/>
              <a:t>not</a:t>
            </a:r>
            <a:r>
              <a:rPr lang="it-IT" sz="2000" dirty="0"/>
              <a:t> be </a:t>
            </a:r>
            <a:r>
              <a:rPr lang="it-IT" sz="2000" dirty="0" err="1"/>
              <a:t>reported</a:t>
            </a:r>
            <a:r>
              <a:rPr lang="it-IT" sz="2000" dirty="0"/>
              <a:t> in the </a:t>
            </a:r>
            <a:r>
              <a:rPr lang="it-IT" sz="2000" dirty="0" err="1"/>
              <a:t>current</a:t>
            </a:r>
            <a:r>
              <a:rPr lang="it-IT" sz="2000" dirty="0"/>
              <a:t> UI </a:t>
            </a:r>
            <a:r>
              <a:rPr lang="it-IT" sz="2000" dirty="0" err="1"/>
              <a:t>because</a:t>
            </a:r>
            <a:r>
              <a:rPr lang="it-IT" sz="2000" dirty="0"/>
              <a:t> can </a:t>
            </a:r>
            <a:r>
              <a:rPr lang="it-IT" sz="2000" dirty="0" err="1"/>
              <a:t>not</a:t>
            </a:r>
            <a:r>
              <a:rPr lang="it-IT" sz="2000" dirty="0"/>
              <a:t> be </a:t>
            </a:r>
            <a:r>
              <a:rPr lang="it-IT" sz="2000" dirty="0" err="1"/>
              <a:t>translated</a:t>
            </a:r>
            <a:r>
              <a:rPr lang="it-IT" sz="2000" dirty="0"/>
              <a:t> in a </a:t>
            </a:r>
            <a:r>
              <a:rPr lang="it-IT" sz="2000" dirty="0" err="1"/>
              <a:t>requirment</a:t>
            </a:r>
            <a:r>
              <a:rPr lang="it-IT" sz="2000" dirty="0"/>
              <a:t> to be </a:t>
            </a:r>
            <a:r>
              <a:rPr lang="it-IT" sz="2000" dirty="0" err="1"/>
              <a:t>tested</a:t>
            </a:r>
            <a:endParaRPr lang="it-IT" sz="2000" dirty="0"/>
          </a:p>
          <a:p>
            <a:pPr lvl="1"/>
            <a:r>
              <a:rPr lang="it-IT" sz="2000" dirty="0" err="1"/>
              <a:t>Any</a:t>
            </a:r>
            <a:r>
              <a:rPr lang="it-IT" sz="2000" dirty="0"/>
              <a:t> </a:t>
            </a:r>
            <a:r>
              <a:rPr lang="it-IT" sz="2000" dirty="0" err="1"/>
              <a:t>changes</a:t>
            </a:r>
            <a:r>
              <a:rPr lang="it-IT" sz="2000" dirty="0"/>
              <a:t> </a:t>
            </a:r>
            <a:r>
              <a:rPr lang="it-IT" sz="2000" dirty="0" err="1"/>
              <a:t>is</a:t>
            </a:r>
            <a:r>
              <a:rPr lang="it-IT" sz="2000" dirty="0"/>
              <a:t> </a:t>
            </a:r>
            <a:r>
              <a:rPr lang="it-IT" sz="2000" dirty="0" err="1"/>
              <a:t>not</a:t>
            </a:r>
            <a:r>
              <a:rPr lang="it-IT" sz="2000" dirty="0"/>
              <a:t> </a:t>
            </a:r>
            <a:r>
              <a:rPr lang="it-IT" sz="2000" dirty="0" err="1"/>
              <a:t>covered</a:t>
            </a:r>
            <a:r>
              <a:rPr lang="it-IT" sz="2000" dirty="0"/>
              <a:t> by a </a:t>
            </a:r>
            <a:r>
              <a:rPr lang="it-IT" sz="2000" dirty="0" err="1"/>
              <a:t>versioning</a:t>
            </a:r>
            <a:r>
              <a:rPr lang="it-IT" sz="2000" dirty="0"/>
              <a:t> system</a:t>
            </a:r>
          </a:p>
          <a:p>
            <a:pPr lvl="1"/>
            <a:endParaRPr lang="it-IT" sz="2000" dirty="0"/>
          </a:p>
        </p:txBody>
      </p:sp>
    </p:spTree>
    <p:extLst>
      <p:ext uri="{BB962C8B-B14F-4D97-AF65-F5344CB8AC3E}">
        <p14:creationId xmlns:p14="http://schemas.microsoft.com/office/powerpoint/2010/main" val="4287802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BB9A210-E717-4F7C-8758-2003491F38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722" y="77190"/>
            <a:ext cx="10972800" cy="1143000"/>
          </a:xfrm>
        </p:spPr>
        <p:txBody>
          <a:bodyPr/>
          <a:lstStyle/>
          <a:p>
            <a:r>
              <a:rPr lang="it-IT" dirty="0" err="1"/>
              <a:t>Things</a:t>
            </a:r>
            <a:r>
              <a:rPr lang="it-IT" dirty="0"/>
              <a:t> to </a:t>
            </a:r>
            <a:r>
              <a:rPr lang="it-IT" dirty="0" err="1"/>
              <a:t>deal</a:t>
            </a:r>
            <a:r>
              <a:rPr lang="it-IT" dirty="0"/>
              <a:t> with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A0653A4-2A7C-4518-94F9-4D6F8531C8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220190"/>
            <a:ext cx="10972800" cy="5363172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it-IT" sz="2800" dirty="0" err="1"/>
              <a:t>Which</a:t>
            </a:r>
            <a:r>
              <a:rPr lang="it-IT" sz="2800" dirty="0"/>
              <a:t> </a:t>
            </a:r>
            <a:r>
              <a:rPr lang="it-IT" sz="2800" dirty="0" err="1"/>
              <a:t>is</a:t>
            </a:r>
            <a:r>
              <a:rPr lang="it-IT" sz="2800" dirty="0"/>
              <a:t> the best place to store IHE </a:t>
            </a:r>
            <a:r>
              <a:rPr lang="it-IT" sz="2800" dirty="0" err="1"/>
              <a:t>defined</a:t>
            </a:r>
            <a:r>
              <a:rPr lang="it-IT" sz="2800" dirty="0"/>
              <a:t> audit </a:t>
            </a:r>
            <a:r>
              <a:rPr lang="it-IT" sz="2800" dirty="0" err="1"/>
              <a:t>messages</a:t>
            </a:r>
            <a:endParaRPr lang="it-IT" sz="2800" dirty="0"/>
          </a:p>
          <a:p>
            <a:pPr marL="514350" indent="-514350">
              <a:buFont typeface="+mj-lt"/>
              <a:buAutoNum type="arabicPeriod"/>
            </a:pPr>
            <a:r>
              <a:rPr lang="it-IT" sz="2800" dirty="0"/>
              <a:t>How </a:t>
            </a:r>
            <a:r>
              <a:rPr lang="it-IT" sz="2800" dirty="0" err="1"/>
              <a:t>constraints</a:t>
            </a:r>
            <a:r>
              <a:rPr lang="it-IT" sz="2800" dirty="0"/>
              <a:t> </a:t>
            </a:r>
            <a:r>
              <a:rPr lang="it-IT" sz="2800" dirty="0" err="1"/>
              <a:t>that</a:t>
            </a:r>
            <a:r>
              <a:rPr lang="it-IT" sz="2800" dirty="0"/>
              <a:t> can </a:t>
            </a:r>
            <a:r>
              <a:rPr lang="it-IT" sz="2800" dirty="0" err="1"/>
              <a:t>not</a:t>
            </a:r>
            <a:r>
              <a:rPr lang="it-IT" sz="2800" dirty="0"/>
              <a:t> be </a:t>
            </a:r>
            <a:r>
              <a:rPr lang="it-IT" sz="2800" dirty="0" err="1"/>
              <a:t>tested</a:t>
            </a:r>
            <a:r>
              <a:rPr lang="it-IT" sz="2800" dirty="0"/>
              <a:t> can be </a:t>
            </a:r>
            <a:r>
              <a:rPr lang="it-IT" sz="2800" dirty="0" err="1"/>
              <a:t>expressed</a:t>
            </a:r>
            <a:r>
              <a:rPr lang="it-IT" sz="2800" dirty="0"/>
              <a:t> in the </a:t>
            </a:r>
            <a:r>
              <a:rPr lang="it-IT" sz="2800" dirty="0" err="1"/>
              <a:t>gss</a:t>
            </a:r>
            <a:r>
              <a:rPr lang="it-IT" sz="2800" dirty="0"/>
              <a:t>-Audit </a:t>
            </a:r>
            <a:r>
              <a:rPr lang="it-IT" sz="2800" dirty="0" err="1"/>
              <a:t>structure</a:t>
            </a:r>
            <a:endParaRPr lang="it-IT" sz="2800" dirty="0"/>
          </a:p>
          <a:p>
            <a:pPr marL="514350" indent="-514350">
              <a:buFont typeface="+mj-lt"/>
              <a:buAutoNum type="arabicPeriod"/>
            </a:pPr>
            <a:r>
              <a:rPr lang="it-IT" sz="2800" dirty="0"/>
              <a:t>In </a:t>
            </a:r>
            <a:r>
              <a:rPr lang="it-IT" sz="2800" dirty="0" err="1"/>
              <a:t>order</a:t>
            </a:r>
            <a:r>
              <a:rPr lang="it-IT" sz="2800" dirty="0"/>
              <a:t> to </a:t>
            </a:r>
            <a:r>
              <a:rPr lang="it-IT" sz="2800" dirty="0" err="1"/>
              <a:t>mantain</a:t>
            </a:r>
            <a:r>
              <a:rPr lang="it-IT" sz="2800" dirty="0"/>
              <a:t> an </a:t>
            </a:r>
            <a:r>
              <a:rPr lang="it-IT" sz="2800" dirty="0" err="1"/>
              <a:t>alignment</a:t>
            </a:r>
            <a:r>
              <a:rPr lang="it-IT" sz="2800" dirty="0"/>
              <a:t> </a:t>
            </a:r>
            <a:r>
              <a:rPr lang="it-IT" sz="2800" dirty="0" err="1"/>
              <a:t>between</a:t>
            </a:r>
            <a:r>
              <a:rPr lang="it-IT" sz="2800" dirty="0"/>
              <a:t> </a:t>
            </a:r>
            <a:r>
              <a:rPr lang="it-IT" sz="2800" dirty="0" err="1"/>
              <a:t>gss</a:t>
            </a:r>
            <a:r>
              <a:rPr lang="it-IT" sz="2800" dirty="0"/>
              <a:t> and TF </a:t>
            </a:r>
            <a:r>
              <a:rPr lang="it-IT" sz="2800" dirty="0" err="1"/>
              <a:t>changing</a:t>
            </a:r>
            <a:r>
              <a:rPr lang="it-IT" sz="2800" dirty="0"/>
              <a:t> the </a:t>
            </a:r>
            <a:r>
              <a:rPr lang="it-IT" sz="2800" dirty="0" err="1"/>
              <a:t>owner</a:t>
            </a:r>
            <a:r>
              <a:rPr lang="it-IT" sz="2800" dirty="0"/>
              <a:t> of the </a:t>
            </a:r>
            <a:r>
              <a:rPr lang="it-IT" sz="2800" dirty="0" err="1"/>
              <a:t>official</a:t>
            </a:r>
            <a:r>
              <a:rPr lang="it-IT" sz="2800" dirty="0"/>
              <a:t> </a:t>
            </a:r>
            <a:r>
              <a:rPr lang="it-IT" sz="2800" dirty="0" err="1"/>
              <a:t>structure</a:t>
            </a:r>
            <a:r>
              <a:rPr lang="it-IT" sz="2800" dirty="0"/>
              <a:t> from TF to </a:t>
            </a:r>
            <a:r>
              <a:rPr lang="it-IT" sz="2800" dirty="0" err="1"/>
              <a:t>gss</a:t>
            </a:r>
            <a:r>
              <a:rPr lang="it-IT" sz="2800" dirty="0"/>
              <a:t> </a:t>
            </a:r>
            <a:r>
              <a:rPr lang="it-IT" sz="2800" dirty="0" err="1"/>
              <a:t>could</a:t>
            </a:r>
            <a:r>
              <a:rPr lang="it-IT" sz="2800" dirty="0"/>
              <a:t> be a </a:t>
            </a:r>
            <a:r>
              <a:rPr lang="it-IT" sz="2800" dirty="0" err="1"/>
              <a:t>solution</a:t>
            </a:r>
            <a:r>
              <a:rPr lang="it-IT" sz="2800" dirty="0"/>
              <a:t>. </a:t>
            </a:r>
            <a:r>
              <a:rPr lang="it-IT" sz="2800" dirty="0" err="1"/>
              <a:t>But</a:t>
            </a:r>
            <a:r>
              <a:rPr lang="it-IT" sz="2800" dirty="0"/>
              <a:t> </a:t>
            </a:r>
            <a:r>
              <a:rPr lang="it-IT" sz="2800" dirty="0" err="1"/>
              <a:t>what</a:t>
            </a:r>
            <a:r>
              <a:rPr lang="it-IT" sz="2800" dirty="0"/>
              <a:t> </a:t>
            </a:r>
            <a:r>
              <a:rPr lang="it-IT" sz="2800" dirty="0" err="1"/>
              <a:t>will</a:t>
            </a:r>
            <a:r>
              <a:rPr lang="it-IT" sz="2800" dirty="0"/>
              <a:t> </a:t>
            </a:r>
            <a:r>
              <a:rPr lang="it-IT" sz="2800" dirty="0" err="1"/>
              <a:t>we</a:t>
            </a:r>
            <a:r>
              <a:rPr lang="it-IT" sz="2800" dirty="0"/>
              <a:t> do with the </a:t>
            </a:r>
            <a:r>
              <a:rPr lang="it-IT" sz="2800" dirty="0" err="1"/>
              <a:t>ones</a:t>
            </a:r>
            <a:r>
              <a:rPr lang="it-IT" sz="2800" dirty="0"/>
              <a:t> in </a:t>
            </a:r>
            <a:r>
              <a:rPr lang="it-IT" sz="2800" dirty="0" err="1"/>
              <a:t>our</a:t>
            </a:r>
            <a:r>
              <a:rPr lang="it-IT" sz="2800" dirty="0"/>
              <a:t> TF? </a:t>
            </a:r>
            <a:r>
              <a:rPr lang="it-IT" sz="2800" dirty="0" err="1"/>
              <a:t>Should</a:t>
            </a:r>
            <a:r>
              <a:rPr lang="it-IT" sz="2800" dirty="0"/>
              <a:t> </a:t>
            </a:r>
            <a:r>
              <a:rPr lang="it-IT" sz="2800" dirty="0" err="1"/>
              <a:t>we</a:t>
            </a:r>
            <a:r>
              <a:rPr lang="it-IT" sz="2800" dirty="0"/>
              <a:t> </a:t>
            </a:r>
            <a:r>
              <a:rPr lang="it-IT" sz="2800" dirty="0" err="1"/>
              <a:t>replace</a:t>
            </a:r>
            <a:r>
              <a:rPr lang="it-IT" sz="2800" dirty="0"/>
              <a:t> the </a:t>
            </a:r>
            <a:r>
              <a:rPr lang="it-IT" sz="2800" dirty="0" err="1"/>
              <a:t>tables</a:t>
            </a:r>
            <a:r>
              <a:rPr lang="it-IT" sz="2800" dirty="0"/>
              <a:t> with </a:t>
            </a:r>
            <a:r>
              <a:rPr lang="it-IT" sz="2800" dirty="0" err="1"/>
              <a:t>gss</a:t>
            </a:r>
            <a:r>
              <a:rPr lang="it-IT" sz="2800" dirty="0"/>
              <a:t> URL or with the XML format?</a:t>
            </a:r>
          </a:p>
          <a:p>
            <a:pPr marL="514350" indent="-514350">
              <a:buFont typeface="+mj-lt"/>
              <a:buAutoNum type="arabicPeriod"/>
            </a:pPr>
            <a:r>
              <a:rPr lang="it-IT" sz="2800" dirty="0"/>
              <a:t>A user </a:t>
            </a:r>
            <a:r>
              <a:rPr lang="it-IT" sz="2800" dirty="0" err="1"/>
              <a:t>that</a:t>
            </a:r>
            <a:r>
              <a:rPr lang="it-IT" sz="2800" dirty="0"/>
              <a:t> can access and update the </a:t>
            </a:r>
            <a:r>
              <a:rPr lang="it-IT" sz="2800" dirty="0" err="1"/>
              <a:t>gss</a:t>
            </a:r>
            <a:r>
              <a:rPr lang="it-IT" sz="2800" dirty="0"/>
              <a:t> audit </a:t>
            </a:r>
            <a:r>
              <a:rPr lang="it-IT" sz="2800" dirty="0" err="1"/>
              <a:t>structure</a:t>
            </a:r>
            <a:r>
              <a:rPr lang="it-IT" sz="2800" dirty="0"/>
              <a:t> </a:t>
            </a:r>
            <a:r>
              <a:rPr lang="it-IT" sz="2800" dirty="0" err="1"/>
              <a:t>is</a:t>
            </a:r>
            <a:r>
              <a:rPr lang="it-IT" sz="2800" dirty="0"/>
              <a:t> </a:t>
            </a:r>
            <a:r>
              <a:rPr lang="it-IT" sz="2800" dirty="0" err="1"/>
              <a:t>needed</a:t>
            </a:r>
            <a:endParaRPr lang="it-IT" sz="2800" dirty="0"/>
          </a:p>
          <a:p>
            <a:pPr marL="514350" indent="-514350">
              <a:buFont typeface="+mj-lt"/>
              <a:buAutoNum type="arabicPeriod"/>
            </a:pPr>
            <a:r>
              <a:rPr lang="it-IT" sz="2800" dirty="0"/>
              <a:t>A </a:t>
            </a:r>
            <a:r>
              <a:rPr lang="it-IT" sz="2800" dirty="0" err="1"/>
              <a:t>process</a:t>
            </a:r>
            <a:r>
              <a:rPr lang="it-IT" sz="2800" dirty="0"/>
              <a:t> to update or create new </a:t>
            </a:r>
            <a:r>
              <a:rPr lang="it-IT" sz="2800" dirty="0" err="1"/>
              <a:t>gss</a:t>
            </a:r>
            <a:r>
              <a:rPr lang="it-IT" sz="2800" dirty="0"/>
              <a:t> audit </a:t>
            </a:r>
            <a:r>
              <a:rPr lang="it-IT" sz="2800" dirty="0" err="1"/>
              <a:t>structure</a:t>
            </a:r>
            <a:r>
              <a:rPr lang="it-IT" sz="2800" dirty="0"/>
              <a:t> for future </a:t>
            </a:r>
            <a:r>
              <a:rPr lang="it-IT" sz="2800" dirty="0" err="1"/>
              <a:t>profiles</a:t>
            </a:r>
            <a:r>
              <a:rPr lang="it-IT" sz="2800" dirty="0"/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it-IT" sz="2800" dirty="0"/>
              <a:t>FHIR </a:t>
            </a:r>
            <a:r>
              <a:rPr lang="it-IT" sz="2800" dirty="0" err="1"/>
              <a:t>publication</a:t>
            </a:r>
            <a:r>
              <a:rPr lang="it-IT" sz="2800" dirty="0"/>
              <a:t> tools?</a:t>
            </a:r>
          </a:p>
        </p:txBody>
      </p:sp>
    </p:spTree>
    <p:extLst>
      <p:ext uri="{BB962C8B-B14F-4D97-AF65-F5344CB8AC3E}">
        <p14:creationId xmlns:p14="http://schemas.microsoft.com/office/powerpoint/2010/main" val="35514522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754</Words>
  <Application>Microsoft Office PowerPoint</Application>
  <PresentationFormat>Widescreen</PresentationFormat>
  <Paragraphs>77</Paragraphs>
  <Slides>14</Slides>
  <Notes>0</Notes>
  <HiddenSlides>0</HiddenSlides>
  <MMClips>6</MMClips>
  <ScaleCrop>false</ScaleCrop>
  <HeadingPairs>
    <vt:vector size="6" baseType="variant">
      <vt:variant>
        <vt:lpstr>Caratteri utilizzati</vt:lpstr>
      </vt:variant>
      <vt:variant>
        <vt:i4>2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ATNA Tooling</vt:lpstr>
      <vt:lpstr>What is the problem?</vt:lpstr>
      <vt:lpstr>The Audit structure in IHE TF (1/2)</vt:lpstr>
      <vt:lpstr>The Audit structure in IHE TF (2/2)</vt:lpstr>
      <vt:lpstr>The GSS Audit structure - editing</vt:lpstr>
      <vt:lpstr>The GSS Audit structure - rendering</vt:lpstr>
      <vt:lpstr>The GSS Audit structure - XML</vt:lpstr>
      <vt:lpstr>The GSS Audit structure - summary</vt:lpstr>
      <vt:lpstr>Things to deal with</vt:lpstr>
      <vt:lpstr>Future work</vt:lpstr>
      <vt:lpstr>Phases</vt:lpstr>
      <vt:lpstr>Order List (1/3)</vt:lpstr>
      <vt:lpstr>Order List (2/3)</vt:lpstr>
      <vt:lpstr>Order List (3/3)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ATNA Feed</dc:title>
  <dc:creator>Gregorio Canal</dc:creator>
  <cp:lastModifiedBy>Gregorio Canal</cp:lastModifiedBy>
  <cp:revision>56</cp:revision>
  <dcterms:created xsi:type="dcterms:W3CDTF">2019-04-02T12:59:57Z</dcterms:created>
  <dcterms:modified xsi:type="dcterms:W3CDTF">2019-11-15T09:39:22Z</dcterms:modified>
</cp:coreProperties>
</file>